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28" r:id="rId2"/>
    <p:sldId id="272" r:id="rId3"/>
    <p:sldId id="295" r:id="rId4"/>
    <p:sldId id="358" r:id="rId5"/>
    <p:sldId id="355" r:id="rId6"/>
    <p:sldId id="379" r:id="rId7"/>
    <p:sldId id="332" r:id="rId8"/>
    <p:sldId id="380" r:id="rId9"/>
    <p:sldId id="353" r:id="rId10"/>
    <p:sldId id="359" r:id="rId11"/>
    <p:sldId id="381" r:id="rId12"/>
    <p:sldId id="360" r:id="rId13"/>
    <p:sldId id="361" r:id="rId14"/>
    <p:sldId id="362" r:id="rId15"/>
    <p:sldId id="363" r:id="rId16"/>
    <p:sldId id="382" r:id="rId17"/>
    <p:sldId id="383" r:id="rId18"/>
    <p:sldId id="372" r:id="rId19"/>
    <p:sldId id="368" r:id="rId20"/>
    <p:sldId id="373" r:id="rId21"/>
    <p:sldId id="374" r:id="rId22"/>
    <p:sldId id="384" r:id="rId23"/>
    <p:sldId id="356" r:id="rId24"/>
    <p:sldId id="371" r:id="rId25"/>
    <p:sldId id="321" r:id="rId26"/>
    <p:sldId id="389" r:id="rId27"/>
    <p:sldId id="324" r:id="rId28"/>
    <p:sldId id="369" r:id="rId29"/>
    <p:sldId id="376" r:id="rId30"/>
    <p:sldId id="377" r:id="rId31"/>
    <p:sldId id="378" r:id="rId32"/>
    <p:sldId id="385" r:id="rId33"/>
    <p:sldId id="390" r:id="rId34"/>
    <p:sldId id="391" r:id="rId35"/>
    <p:sldId id="386" r:id="rId36"/>
    <p:sldId id="392" r:id="rId37"/>
    <p:sldId id="393" r:id="rId38"/>
    <p:sldId id="387" r:id="rId39"/>
    <p:sldId id="388" r:id="rId40"/>
    <p:sldId id="394" r:id="rId41"/>
    <p:sldId id="364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5" autoAdjust="0"/>
    <p:restoredTop sz="97912" autoAdjust="0"/>
  </p:normalViewPr>
  <p:slideViewPr>
    <p:cSldViewPr snapToGrid="0" showGuides="1">
      <p:cViewPr varScale="1">
        <p:scale>
          <a:sx n="93" d="100"/>
          <a:sy n="93" d="100"/>
        </p:scale>
        <p:origin x="312" y="104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375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8DCE1-F43F-2EAC-867F-D607392D6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169329-AD63-D370-EAB0-71A4896B1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D69C7C-38AF-534D-A18F-E17F1EA62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452BAF-94B9-E9BA-D10C-E59C3F7F4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60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1AAD2-90FF-8BD6-31DF-665B22E1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BA455F-49B4-8D4A-A550-9620B1242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140A14-62AB-D911-6F8C-26CECF2DD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073D4E-A181-A1FF-65E7-993D77663F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458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49231-D264-B634-82C5-1B4BE674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90D848E-6693-0E58-14F3-8EDA84256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450A9C-C34F-39F2-DB4C-A39FA1F29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6159D6-D3E1-8ED2-0497-ECEB8B46B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01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C613A-D462-6093-A2BD-0A05A5017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2204C9-49C2-F776-A457-BE02DAFF0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7DD01F6-06E7-FD7E-F3FF-98F42422E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687324-E000-3086-7DCC-BC08D8F1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530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9EC3B-46F6-E1FC-9824-CCED6AB0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D1A250-6F3E-C4C1-527D-2212E79DF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7FDD29-134E-F970-7341-93528EB80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C4005-71AA-7148-FEDB-49E5621B52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336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451F-AA5E-346C-5A12-3CB8CFE57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84A1E2F-E523-18DD-B342-46D424789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861EE5-2619-8D66-B079-B11FD9562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4759C-4B98-1869-03DA-F8E433459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217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10D86-3D12-3DC6-5985-20159DA1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35A286-016A-8E71-3447-0B0C956D0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76142AE-5FBC-5983-7EE6-325BC37CB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90D676-E855-D646-A21F-3BD2A098B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257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90B1C-DCC7-F908-AF78-F9D869A87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1FE1C4-C859-0307-88A4-E1AB9FEA3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4A3A05-DDD2-79A1-5F0D-02DE351F6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7B38EB-A30F-2598-B1E3-50CDF4189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79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54CFE-61BD-F235-9394-3B1767873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6B879-C03D-2F4D-A554-B53131C0F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A2130-C18C-BC37-DE68-8F9D11475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81EFB-0DB7-1B47-44AC-92C19233A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417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FC97-9E9D-6FAA-58B7-57018A5E7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54A3CA-507C-0BDD-D1E0-A246E9016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2E8BD0-D91B-3E70-9A37-B083A8334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FF250B-B06D-A940-E730-A7A132386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77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531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27594-E4F8-C5FD-FA5C-7E44A78D1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FB81B5-9AC2-F9F3-4694-6DF58CD99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F33488-FAAD-20F1-917A-6B667A4BB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B757A2-1CF0-B0E0-80DE-45916CCF5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754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E900-7198-EF90-2893-853F91DF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EEA023-B947-F8BF-980F-3506FBEAE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856C53-D46D-5B1D-5EE3-236930695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B1696C-55D7-4858-A33D-09C7134BA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818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68C1-D580-02E0-318D-2588CB633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8586AB9-E8B8-7DBA-6C2F-BC94AAD2A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9012A2-C2EF-9014-46A7-8EC912217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5EBCD8-7B0F-F026-09C1-2899DF0C40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969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84ABD-5F88-C371-AEA0-C40B568D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32E25-430B-E3A8-DA64-7C872ECCD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4AB58-297B-8AF4-C224-FAD9AF720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31AF9-C642-3470-918A-92EF4D154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57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C469-4E4C-7849-8A17-3663893B9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F976D9-DE71-6CF8-FC87-28B13BE0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8C8EC2-33B4-F8EE-22FB-AB1B38526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778FF9-4258-038F-5122-153CAD202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446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948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CADEE-EA2F-E7E6-29B1-8A42F1EC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E05002-CB6C-C380-5A89-34BD2D6AE3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8D4CF7E-FAEC-ED36-D4C0-9FA507D06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CFED28-A5D3-2D2E-C01A-4950ECD146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304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923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292EF-FC47-0110-0B96-011A849C3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CF032-14B8-2A06-ABAE-A1758FA3D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9CE37-4A8F-2DD9-585C-5300F9EA3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5B88-5CFA-B6D5-AD5B-9ED697D4D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216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4AE20-2312-4213-8C43-E06567ABA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FF655-A8D0-C4DE-B224-F6D339BAB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EDC5C8-672B-81D0-44FD-BB77E336A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C6885-3CD1-06B6-F75A-6637134D1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93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518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DB7C3-CBA6-A9CE-A93F-0A736A2B0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38101-0147-EC61-6627-DFB49B2D6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02181-70C0-DBE1-5EBD-729568ACE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9591C-A9FC-4419-D835-977806B47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189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758EB-5CE4-8C7A-29A5-3F37D890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DA348-163F-7AE7-6340-5B1857B5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21532-6347-E47C-202A-F48360F52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7619-905F-6750-79FB-8B001C3E9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527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3E33C-1F58-EFDA-9BEB-32567A1E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6189C-9EFB-DB84-A9F2-B0783E84F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6599C-34EF-337E-D193-0F5065245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38BF-3292-BE11-37CF-7E3807159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26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4B0B4-C80B-61B5-5B52-D46D64B5F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A94ED-1602-69F2-A5B9-14E2D4F36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DC348-D7A9-BF63-03CB-462F5DCF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565D0-2AE7-2A6B-40D3-300765A8D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652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A339-3A1E-C52A-0332-E920BCAA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52533-22F5-D6C7-8FFC-D7C8DEB58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B0255-D2D1-2391-55BC-B68DCB46A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92823-56B7-B7B8-87A6-0F2B068F8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046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B17B4-D20B-6F92-315E-159DD23D9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37406-010F-33BA-E43C-06154747F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B739A-E03F-B4BC-E56A-51927335D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91A17-F1AC-0A5F-552A-E10DD6EB5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65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2E9CB-980C-BFC8-25F0-587A4FAE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820E78-EB3C-5EB7-E00E-8B65AE5C2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2E448-3201-8C38-5894-917844AE3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6EE3E-53FC-F43C-A8D6-2DAA96618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425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45AAF-F014-A983-96A5-259317CF0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A5815-D507-4D29-C838-7684646EC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F3154-4542-ACC0-17AC-CF81452D6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09DD7-A7A7-249D-512A-03381DC90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361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AB885-FC82-ABB3-6F79-98334FA2E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90A70-F408-2B2F-D15B-10728DD2E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485BF-238B-DD1D-4EB6-76DDCAC08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DDBDB-DFCC-2B56-3E90-0B9BB85C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0529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A7FDC-C9EC-D805-3370-8B5F09CEE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FE8F8-727B-6EFC-9953-41AC85FE4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9372E-4A3F-F8B4-D53F-9BCC29CD5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2589-B5B2-FA41-4167-919970CE2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93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80CFC-2930-4745-CE0E-DA0B60D2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2CA276-4FCF-5B12-AD42-D6EA801E9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F76799-4C42-3BEA-994A-57B12E43A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9ADB68-7893-B5A6-D8B5-0EB7129CC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614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E6A56-0265-07B7-2CB6-198DAF2B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A63CA-218B-6193-B54F-E5CC4BB38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E1DCF-C335-C851-0A19-BC8E21FCD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42F4F-38FE-6669-902D-BF59BF80A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39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A3085-620B-C865-5CF0-26E79A794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80596A8-8466-8CCC-A865-E5CA25354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70DBCEE-8747-A67D-C27A-E9E67E00F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C632D1-325E-455F-F68E-E1EAA8CD6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509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00F9B-CE6E-74E0-5939-D06E2119D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8F81EB2-E6C3-60AC-2ED0-858A50A6F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3E32FF4-CEB8-CC43-77B7-82A3A06CF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40813-C916-4EA3-D8C2-AE4B9D296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016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3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FAFDC-AB07-9803-16C7-47C769B24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ECFC71-C458-0895-353C-8B9FC47C3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A0CBA5-79DC-72F5-FFF2-3860721A4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C210C2-204A-B2ED-955E-940D747A3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759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825BB-FFD7-72E9-8C21-73B5BA756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976AEA-62D0-361B-86AD-6FDA26B52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2C5C098-85BD-65ED-9479-FF095AEBA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18DE1D-7A45-63CA-E7F3-4AED864D3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21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B3E96CD1-5C71-A8E2-80AE-8AF7B0A71D14}"/>
              </a:ext>
            </a:extLst>
          </p:cNvPr>
          <p:cNvSpPr txBox="1">
            <a:spLocks/>
          </p:cNvSpPr>
          <p:nvPr userDrawn="1"/>
        </p:nvSpPr>
        <p:spPr>
          <a:xfrm>
            <a:off x="1386000" y="6371999"/>
            <a:ext cx="10397484" cy="3471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 kern="1200" spc="6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Beispielhafte Implementation einer hochgenauen SAPOS-basierten Tracking-App | Christian Deme / Fakultät Informatik / Angewandte Informatik / Prof. Dr.-Ing. Wolfgang Hess |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3872425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7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 userDrawn="1"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 userDrawn="1"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  <p:sldLayoutId id="2147483671" r:id="rId14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A2E7A3-A647-F47D-3211-1025EB5EE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1" b="8759"/>
          <a:stretch/>
        </p:blipFill>
        <p:spPr bwMode="auto">
          <a:xfrm>
            <a:off x="0" y="1308561"/>
            <a:ext cx="12192000" cy="554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32B7F6E-CA46-CBED-570C-D520F9A097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/>
              <a:t>APP-ENTWICKLUNG Mit Android Studio</a:t>
            </a:r>
          </a:p>
        </p:txBody>
      </p:sp>
      <p:sp>
        <p:nvSpPr>
          <p:cNvPr id="11" name="Vertikaler Textplatzhalter 10">
            <a:extLst>
              <a:ext uri="{FF2B5EF4-FFF2-40B4-BE49-F238E27FC236}">
                <a16:creationId xmlns:a16="http://schemas.microsoft.com/office/drawing/2014/main" id="{B56E1DB7-91EF-063F-854E-14A630957235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Vertical Text Placeholder 3">
            <a:extLst>
              <a:ext uri="{FF2B5EF4-FFF2-40B4-BE49-F238E27FC236}">
                <a16:creationId xmlns:a16="http://schemas.microsoft.com/office/drawing/2014/main" id="{125BE376-0918-C161-0244-61EE26B671D7}"/>
              </a:ext>
            </a:extLst>
          </p:cNvPr>
          <p:cNvSpPr txBox="1">
            <a:spLocks/>
          </p:cNvSpPr>
          <p:nvPr/>
        </p:nvSpPr>
        <p:spPr>
          <a:xfrm>
            <a:off x="1589617" y="4758865"/>
            <a:ext cx="10398125" cy="7905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Vertikaler Textplatzhalter 9">
            <a:extLst>
              <a:ext uri="{FF2B5EF4-FFF2-40B4-BE49-F238E27FC236}">
                <a16:creationId xmlns:a16="http://schemas.microsoft.com/office/drawing/2014/main" id="{3B87DFFF-6D80-289C-11E3-ADFC04EBBF73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>
          <a:xfrm>
            <a:off x="1406380" y="5794622"/>
            <a:ext cx="10397484" cy="272756"/>
          </a:xfrm>
        </p:spPr>
        <p:txBody>
          <a:bodyPr/>
          <a:lstStyle/>
          <a:p>
            <a:r>
              <a:rPr lang="de-DE" sz="1600" dirty="0"/>
              <a:t>Teil 1: Entwurfskonzepte, </a:t>
            </a:r>
            <a:r>
              <a:rPr lang="de-DE" sz="1600" dirty="0" err="1"/>
              <a:t>Prototyping</a:t>
            </a:r>
            <a:r>
              <a:rPr lang="de-DE" sz="1600" dirty="0"/>
              <a:t> und Projektmanagement</a:t>
            </a:r>
          </a:p>
        </p:txBody>
      </p:sp>
      <p:sp>
        <p:nvSpPr>
          <p:cNvPr id="8" name="Vertical Text Placeholder 3">
            <a:extLst>
              <a:ext uri="{FF2B5EF4-FFF2-40B4-BE49-F238E27FC236}">
                <a16:creationId xmlns:a16="http://schemas.microsoft.com/office/drawing/2014/main" id="{B6EC7841-F680-2044-86F3-C81A601BB35F}"/>
              </a:ext>
            </a:extLst>
          </p:cNvPr>
          <p:cNvSpPr txBox="1">
            <a:spLocks/>
          </p:cNvSpPr>
          <p:nvPr/>
        </p:nvSpPr>
        <p:spPr>
          <a:xfrm>
            <a:off x="1309047" y="6239167"/>
            <a:ext cx="10398125" cy="4251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solidFill>
                  <a:schemeClr val="bg1"/>
                </a:solidFill>
              </a:rPr>
              <a:t>Christian Deme / Fakultät Informatik / Angewandte Informatik / Prof. Dr.-Ing. Wolfgang Hess | </a:t>
            </a:r>
            <a:r>
              <a:rPr lang="de-DE" sz="1200" b="1" dirty="0" err="1">
                <a:solidFill>
                  <a:schemeClr val="bg1"/>
                </a:solidFill>
              </a:rPr>
              <a:t>WiSe</a:t>
            </a:r>
            <a:r>
              <a:rPr lang="de-DE" sz="1200" b="1" dirty="0">
                <a:solidFill>
                  <a:schemeClr val="bg1"/>
                </a:solidFill>
              </a:rPr>
              <a:t> 2024/25</a:t>
            </a:r>
          </a:p>
        </p:txBody>
      </p:sp>
      <p:sp>
        <p:nvSpPr>
          <p:cNvPr id="15" name="Vertical Text Placeholder 3">
            <a:extLst>
              <a:ext uri="{FF2B5EF4-FFF2-40B4-BE49-F238E27FC236}">
                <a16:creationId xmlns:a16="http://schemas.microsoft.com/office/drawing/2014/main" id="{B0AB66F5-DC73-AEAF-4ED1-AC42F84BAE56}"/>
              </a:ext>
            </a:extLst>
          </p:cNvPr>
          <p:cNvSpPr txBox="1">
            <a:spLocks/>
          </p:cNvSpPr>
          <p:nvPr/>
        </p:nvSpPr>
        <p:spPr>
          <a:xfrm>
            <a:off x="11041956" y="6469377"/>
            <a:ext cx="1032769" cy="27275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solidFill>
                  <a:schemeClr val="bg1"/>
                </a:solidFill>
              </a:rPr>
              <a:t>06.11.2024</a:t>
            </a:r>
          </a:p>
        </p:txBody>
      </p:sp>
      <p:sp>
        <p:nvSpPr>
          <p:cNvPr id="16" name="Datumsplatzhalter 10">
            <a:extLst>
              <a:ext uri="{FF2B5EF4-FFF2-40B4-BE49-F238E27FC236}">
                <a16:creationId xmlns:a16="http://schemas.microsoft.com/office/drawing/2014/main" id="{A2BD3CA2-5BBD-16C3-CF1B-983A8F944C11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38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998A-9021-750F-BCE7-7B3CB316E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6F558813-3A78-F4A2-F861-1648FA22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097731D5-5E80-A24D-5E77-1C089C14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A462C9C-D316-FB55-2CA0-D6A9C1D1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4E84948-7AD8-564F-ABD2-9635F367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 anchor="t">
            <a:normAutofit/>
          </a:bodyPr>
          <a:lstStyle/>
          <a:p>
            <a:r>
              <a:rPr lang="de-DE" dirty="0"/>
              <a:t>Verstehen</a:t>
            </a:r>
          </a:p>
        </p:txBody>
      </p:sp>
      <p:pic>
        <p:nvPicPr>
          <p:cNvPr id="17" name="Picture 16" descr="A yellow circle with white text&#10;&#10;Description automatically generated">
            <a:extLst>
              <a:ext uri="{FF2B5EF4-FFF2-40B4-BE49-F238E27FC236}">
                <a16:creationId xmlns:a16="http://schemas.microsoft.com/office/drawing/2014/main" id="{77F16A24-D8A7-FD86-8D4E-029018CB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r="81411"/>
          <a:stretch/>
        </p:blipFill>
        <p:spPr>
          <a:xfrm>
            <a:off x="1354505" y="2565404"/>
            <a:ext cx="3696318" cy="3678237"/>
          </a:xfrm>
          <a:prstGeom prst="rect">
            <a:avLst/>
          </a:prstGeom>
          <a:noFill/>
        </p:spPr>
      </p:pic>
      <p:sp>
        <p:nvSpPr>
          <p:cNvPr id="1033" name="Content Placeholder 7">
            <a:extLst>
              <a:ext uri="{FF2B5EF4-FFF2-40B4-BE49-F238E27FC236}">
                <a16:creationId xmlns:a16="http://schemas.microsoft.com/office/drawing/2014/main" id="{ADD52766-5DCD-A662-198A-A1656C4EF4B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92002" y="2565404"/>
            <a:ext cx="5591487" cy="3678237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Verständnis</a:t>
            </a:r>
            <a:r>
              <a:rPr lang="en-US" dirty="0"/>
              <a:t> für das Problem </a:t>
            </a:r>
            <a:r>
              <a:rPr lang="en-US" dirty="0" err="1"/>
              <a:t>entwickeln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Expertenmeinungen</a:t>
            </a:r>
            <a:r>
              <a:rPr lang="en-US" dirty="0"/>
              <a:t> </a:t>
            </a:r>
            <a:r>
              <a:rPr lang="en-US" dirty="0" err="1"/>
              <a:t>einholen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auf </a:t>
            </a:r>
            <a:r>
              <a:rPr lang="en-US" dirty="0" err="1"/>
              <a:t>eigene</a:t>
            </a:r>
            <a:r>
              <a:rPr lang="en-US" dirty="0"/>
              <a:t> </a:t>
            </a:r>
            <a:r>
              <a:rPr lang="en-US" dirty="0" err="1"/>
              <a:t>Annahmen</a:t>
            </a:r>
            <a:r>
              <a:rPr lang="en-US" dirty="0"/>
              <a:t> </a:t>
            </a:r>
            <a:r>
              <a:rPr lang="en-US" dirty="0" err="1"/>
              <a:t>verlassen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Ganzes</a:t>
            </a:r>
            <a:r>
              <a:rPr lang="en-US" dirty="0"/>
              <a:t> Team auf </a:t>
            </a:r>
            <a:r>
              <a:rPr lang="en-US" dirty="0" err="1"/>
              <a:t>einen</a:t>
            </a:r>
            <a:r>
              <a:rPr lang="en-US" dirty="0"/>
              <a:t> Stand </a:t>
            </a:r>
            <a:r>
              <a:rPr lang="en-US" dirty="0" err="1"/>
              <a:t>bringen</a:t>
            </a:r>
            <a:endParaRPr lang="en-US" dirty="0"/>
          </a:p>
        </p:txBody>
      </p:sp>
      <p:pic>
        <p:nvPicPr>
          <p:cNvPr id="1026" name="Picture 2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B63B6A5D-7F50-85CB-FCC3-A96D9D5F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06639AE3-A43D-081E-BAE3-A0DE0D4A1F24}"/>
              </a:ext>
            </a:extLst>
          </p:cNvPr>
          <p:cNvSpPr/>
          <p:nvPr/>
        </p:nvSpPr>
        <p:spPr>
          <a:xfrm>
            <a:off x="5096988" y="-3495581"/>
            <a:ext cx="2415788" cy="241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IDEEN-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FINDUNG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8EA225E-3614-8C25-8781-41931306DC9F}"/>
              </a:ext>
            </a:extLst>
          </p:cNvPr>
          <p:cNvSpPr/>
          <p:nvPr/>
        </p:nvSpPr>
        <p:spPr>
          <a:xfrm>
            <a:off x="-270702" y="-3495582"/>
            <a:ext cx="2415789" cy="2415789"/>
          </a:xfrm>
          <a:prstGeom prst="ellipse">
            <a:avLst/>
          </a:prstGeom>
          <a:solidFill>
            <a:srgbClr val="009F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EMPATHIE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64AB751-847D-A403-CC45-3A0B57B0852D}"/>
              </a:ext>
            </a:extLst>
          </p:cNvPr>
          <p:cNvSpPr/>
          <p:nvPr/>
        </p:nvSpPr>
        <p:spPr>
          <a:xfrm>
            <a:off x="2413143" y="-3495582"/>
            <a:ext cx="2415789" cy="2415789"/>
          </a:xfrm>
          <a:prstGeom prst="ellipse">
            <a:avLst/>
          </a:prstGeom>
          <a:solidFill>
            <a:srgbClr val="64B3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SICHTWEISE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DEFINIEREN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94DDC64-7D75-BA18-E858-75779E3F8410}"/>
              </a:ext>
            </a:extLst>
          </p:cNvPr>
          <p:cNvSpPr/>
          <p:nvPr/>
        </p:nvSpPr>
        <p:spPr>
          <a:xfrm>
            <a:off x="7740742" y="-3495581"/>
            <a:ext cx="2415788" cy="2415788"/>
          </a:xfrm>
          <a:prstGeom prst="ellipse">
            <a:avLst/>
          </a:prstGeom>
          <a:solidFill>
            <a:srgbClr val="FF9E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PROTOTYP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ENTWICKELN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EF76F16-D823-0483-B750-52A71B3A7569}"/>
              </a:ext>
            </a:extLst>
          </p:cNvPr>
          <p:cNvSpPr/>
          <p:nvPr/>
        </p:nvSpPr>
        <p:spPr>
          <a:xfrm>
            <a:off x="10384496" y="-3495582"/>
            <a:ext cx="2415788" cy="2415788"/>
          </a:xfrm>
          <a:prstGeom prst="ellipse">
            <a:avLst/>
          </a:prstGeom>
          <a:solidFill>
            <a:srgbClr val="DC3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TESTEN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5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94074-1F41-5B87-C592-D2CDD518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66CF24E6-69A8-2E22-928F-0010B8A8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E92C3F-C9F5-09A3-9457-5D296A87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DA12D13-6A7B-2BB0-7996-2EA23ABA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05E659F-5723-9BA3-532D-B12C1E228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 anchor="t">
            <a:normAutofit/>
          </a:bodyPr>
          <a:lstStyle/>
          <a:p>
            <a:r>
              <a:rPr lang="de-DE" dirty="0"/>
              <a:t>Beobachten</a:t>
            </a:r>
          </a:p>
        </p:txBody>
      </p:sp>
      <p:sp>
        <p:nvSpPr>
          <p:cNvPr id="1033" name="Content Placeholder 7">
            <a:extLst>
              <a:ext uri="{FF2B5EF4-FFF2-40B4-BE49-F238E27FC236}">
                <a16:creationId xmlns:a16="http://schemas.microsoft.com/office/drawing/2014/main" id="{5D98E31A-0C52-AA06-ADFD-EE072E18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5" y="2565404"/>
            <a:ext cx="5592519" cy="3678237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Hineinversetzen</a:t>
            </a:r>
            <a:r>
              <a:rPr lang="en-US" dirty="0"/>
              <a:t> in den </a:t>
            </a:r>
            <a:r>
              <a:rPr lang="en-US" dirty="0" err="1"/>
              <a:t>Nutzer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Interview, </a:t>
            </a:r>
            <a:r>
              <a:rPr lang="en-US" dirty="0" err="1"/>
              <a:t>Rollenspiel</a:t>
            </a:r>
            <a:endParaRPr lang="en-US" dirty="0"/>
          </a:p>
        </p:txBody>
      </p:sp>
      <p:pic>
        <p:nvPicPr>
          <p:cNvPr id="8" name="Picture 7" descr="A green and yellow circles with white text&#10;&#10;Description automatically generated">
            <a:extLst>
              <a:ext uri="{FF2B5EF4-FFF2-40B4-BE49-F238E27FC236}">
                <a16:creationId xmlns:a16="http://schemas.microsoft.com/office/drawing/2014/main" id="{1F5E3191-7CD3-F09D-CA67-2D69DD4D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95" r="67736"/>
          <a:stretch/>
        </p:blipFill>
        <p:spPr>
          <a:xfrm>
            <a:off x="7134275" y="2565404"/>
            <a:ext cx="3706940" cy="3678237"/>
          </a:xfrm>
          <a:prstGeom prst="rect">
            <a:avLst/>
          </a:prstGeom>
          <a:noFill/>
        </p:spPr>
      </p:pic>
      <p:pic>
        <p:nvPicPr>
          <p:cNvPr id="1026" name="Picture 2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12E3EA79-A067-C9F3-951D-E70A4D39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9D1D0C51-DE6E-00B1-D93C-C46850D83740}"/>
              </a:ext>
            </a:extLst>
          </p:cNvPr>
          <p:cNvSpPr/>
          <p:nvPr/>
        </p:nvSpPr>
        <p:spPr>
          <a:xfrm>
            <a:off x="5096988" y="-3495581"/>
            <a:ext cx="2415788" cy="241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IDEEN-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FINDUNG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68F5DB5-2C7F-3E79-9553-779322C915BC}"/>
              </a:ext>
            </a:extLst>
          </p:cNvPr>
          <p:cNvSpPr/>
          <p:nvPr/>
        </p:nvSpPr>
        <p:spPr>
          <a:xfrm>
            <a:off x="-270702" y="-3495582"/>
            <a:ext cx="2415789" cy="2415789"/>
          </a:xfrm>
          <a:prstGeom prst="ellipse">
            <a:avLst/>
          </a:prstGeom>
          <a:solidFill>
            <a:srgbClr val="009F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EMPATHIE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CD8F577-3399-729D-5F0C-89F7DAACFF82}"/>
              </a:ext>
            </a:extLst>
          </p:cNvPr>
          <p:cNvSpPr/>
          <p:nvPr/>
        </p:nvSpPr>
        <p:spPr>
          <a:xfrm>
            <a:off x="2413143" y="-3495582"/>
            <a:ext cx="2415789" cy="2415789"/>
          </a:xfrm>
          <a:prstGeom prst="ellipse">
            <a:avLst/>
          </a:prstGeom>
          <a:solidFill>
            <a:srgbClr val="64B3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SICHTWEISE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DEFINIEREN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8F5D6DA-3126-11E6-FF19-A309FBD9E95D}"/>
              </a:ext>
            </a:extLst>
          </p:cNvPr>
          <p:cNvSpPr/>
          <p:nvPr/>
        </p:nvSpPr>
        <p:spPr>
          <a:xfrm>
            <a:off x="7740742" y="-3495581"/>
            <a:ext cx="2415788" cy="2415788"/>
          </a:xfrm>
          <a:prstGeom prst="ellipse">
            <a:avLst/>
          </a:prstGeom>
          <a:solidFill>
            <a:srgbClr val="FF9E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PROTOTYP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ENTWICKELN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2C7986B-544A-3A78-1CA3-59505CA6FB54}"/>
              </a:ext>
            </a:extLst>
          </p:cNvPr>
          <p:cNvSpPr/>
          <p:nvPr/>
        </p:nvSpPr>
        <p:spPr>
          <a:xfrm>
            <a:off x="10384496" y="-3495582"/>
            <a:ext cx="2415788" cy="2415788"/>
          </a:xfrm>
          <a:prstGeom prst="ellipse">
            <a:avLst/>
          </a:prstGeom>
          <a:solidFill>
            <a:srgbClr val="DC3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TESTEN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84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620E-2367-793A-40DF-0C9C68030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40A54AF7-C96B-4523-1C8C-372D137B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8AD4012-0758-EBA7-376D-FC533BD5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28F1B59-D30F-0275-72CD-E5D6312A4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00BDF05F-DDAD-5BFF-48A8-DAD4343B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 anchor="t">
            <a:normAutofit/>
          </a:bodyPr>
          <a:lstStyle/>
          <a:p>
            <a:r>
              <a:rPr lang="de-DE" dirty="0"/>
              <a:t>SICHTWEISE DEFINIEREN</a:t>
            </a:r>
          </a:p>
        </p:txBody>
      </p:sp>
      <p:pic>
        <p:nvPicPr>
          <p:cNvPr id="24" name="Grafik 23" descr="Ein Bild, das Text, Screenshot, Schrift, Kreis enthält.&#10;&#10;Automatisch generierte Beschreibung">
            <a:extLst>
              <a:ext uri="{FF2B5EF4-FFF2-40B4-BE49-F238E27FC236}">
                <a16:creationId xmlns:a16="http://schemas.microsoft.com/office/drawing/2014/main" id="{606235D7-EBB7-362C-A472-081BC1467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30" r="60945"/>
          <a:stretch/>
        </p:blipFill>
        <p:spPr>
          <a:xfrm>
            <a:off x="1351115" y="2565404"/>
            <a:ext cx="3703099" cy="3678237"/>
          </a:xfrm>
          <a:prstGeom prst="rect">
            <a:avLst/>
          </a:prstGeom>
          <a:noFill/>
        </p:spPr>
      </p:pic>
      <p:sp>
        <p:nvSpPr>
          <p:cNvPr id="1040" name="Content Placeholder 6">
            <a:extLst>
              <a:ext uri="{FF2B5EF4-FFF2-40B4-BE49-F238E27FC236}">
                <a16:creationId xmlns:a16="http://schemas.microsoft.com/office/drawing/2014/main" id="{669A56B1-8709-BA71-1780-31C8D429C8A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92002" y="2565404"/>
            <a:ext cx="5591487" cy="3678237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Beobachtungen</a:t>
            </a:r>
            <a:r>
              <a:rPr lang="en-US" dirty="0"/>
              <a:t> </a:t>
            </a:r>
            <a:r>
              <a:rPr lang="en-US" dirty="0" err="1"/>
              <a:t>analysieren</a:t>
            </a:r>
            <a:r>
              <a:rPr lang="en-US" dirty="0"/>
              <a:t> und </a:t>
            </a:r>
            <a:r>
              <a:rPr lang="en-US" dirty="0" err="1"/>
              <a:t>zusammenfassen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Definition von </a:t>
            </a:r>
            <a:r>
              <a:rPr lang="en-US" dirty="0" err="1"/>
              <a:t>Kernproblemen</a:t>
            </a:r>
            <a:r>
              <a:rPr lang="en-US" dirty="0"/>
              <a:t> </a:t>
            </a:r>
            <a:r>
              <a:rPr lang="de-DE" dirty="0"/>
              <a:t>in einer menschenzentrierten Sichtweise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i="1" dirty="0"/>
              <a:t>„Wie könnten wir ..., damit …?“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4C9B32-C572-0472-4BBF-24CA98EC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8C23A086-1EE6-161C-A262-F0062986DB18}"/>
              </a:ext>
            </a:extLst>
          </p:cNvPr>
          <p:cNvSpPr/>
          <p:nvPr/>
        </p:nvSpPr>
        <p:spPr>
          <a:xfrm>
            <a:off x="5096988" y="-3495581"/>
            <a:ext cx="2415788" cy="241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IDEEN-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FINDUNG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CBA88A1-6199-3412-A2B5-9CAD030F683B}"/>
              </a:ext>
            </a:extLst>
          </p:cNvPr>
          <p:cNvSpPr/>
          <p:nvPr/>
        </p:nvSpPr>
        <p:spPr>
          <a:xfrm>
            <a:off x="-270702" y="-3495582"/>
            <a:ext cx="2415789" cy="2415789"/>
          </a:xfrm>
          <a:prstGeom prst="ellipse">
            <a:avLst/>
          </a:prstGeom>
          <a:solidFill>
            <a:srgbClr val="009F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EMPATHIE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2419A65-9221-19A4-A033-B3AFD553F960}"/>
              </a:ext>
            </a:extLst>
          </p:cNvPr>
          <p:cNvSpPr/>
          <p:nvPr/>
        </p:nvSpPr>
        <p:spPr>
          <a:xfrm>
            <a:off x="2413143" y="-3495582"/>
            <a:ext cx="2415789" cy="2415789"/>
          </a:xfrm>
          <a:prstGeom prst="ellipse">
            <a:avLst/>
          </a:prstGeom>
          <a:solidFill>
            <a:srgbClr val="64B3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SICHTWEISE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DEFINIEREN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40A391C-3CE0-A937-EAAD-DDA4E3F4EA51}"/>
              </a:ext>
            </a:extLst>
          </p:cNvPr>
          <p:cNvSpPr/>
          <p:nvPr/>
        </p:nvSpPr>
        <p:spPr>
          <a:xfrm>
            <a:off x="7740742" y="-3495581"/>
            <a:ext cx="2415788" cy="2415788"/>
          </a:xfrm>
          <a:prstGeom prst="ellipse">
            <a:avLst/>
          </a:prstGeom>
          <a:solidFill>
            <a:srgbClr val="FF9E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PROTOTYP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ENTWICKELN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6BA694D-4776-6D52-60CF-7E6AFEBB55A7}"/>
              </a:ext>
            </a:extLst>
          </p:cNvPr>
          <p:cNvSpPr/>
          <p:nvPr/>
        </p:nvSpPr>
        <p:spPr>
          <a:xfrm>
            <a:off x="10384496" y="-3495582"/>
            <a:ext cx="2415788" cy="2415788"/>
          </a:xfrm>
          <a:prstGeom prst="ellipse">
            <a:avLst/>
          </a:prstGeom>
          <a:solidFill>
            <a:srgbClr val="DC3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TESTEN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0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CCA54-BD2E-2453-24C7-72A2BE671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E3B548A1-5481-C44C-DD5E-179A368A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F6AE567-17E4-E661-C326-EE26EB24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33C8BB3-8AD0-BE3D-2983-C3E580F5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1E894D39-8790-1F62-BFA5-C833D0BF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 anchor="t">
            <a:normAutofit/>
          </a:bodyPr>
          <a:lstStyle/>
          <a:p>
            <a:r>
              <a:rPr lang="de-DE" dirty="0"/>
              <a:t>IDEENFINDUNG</a:t>
            </a:r>
          </a:p>
        </p:txBody>
      </p:sp>
      <p:sp>
        <p:nvSpPr>
          <p:cNvPr id="1033" name="Content Placeholder 7">
            <a:extLst>
              <a:ext uri="{FF2B5EF4-FFF2-40B4-BE49-F238E27FC236}">
                <a16:creationId xmlns:a16="http://schemas.microsoft.com/office/drawing/2014/main" id="{36E67B3A-9B57-F0E4-C645-FF40A527D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5" y="2565404"/>
            <a:ext cx="5592519" cy="3678237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Methoden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Finden von </a:t>
            </a:r>
            <a:r>
              <a:rPr lang="en-US" dirty="0" err="1"/>
              <a:t>neuen</a:t>
            </a:r>
            <a:r>
              <a:rPr lang="en-US" dirty="0"/>
              <a:t> Ideen: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Mindmaps</a:t>
            </a:r>
            <a:endParaRPr lang="en-US" dirty="0"/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dirty="0"/>
              <a:t>Brainstorming</a:t>
            </a:r>
          </a:p>
          <a:p>
            <a:pPr marL="630903" lvl="1" indent="-342900">
              <a:buFont typeface="Arial" panose="020B0604020202020204" pitchFamily="34" charset="0"/>
              <a:buChar char="•"/>
            </a:pPr>
            <a:r>
              <a:rPr lang="en-US" dirty="0"/>
              <a:t>Recherche</a:t>
            </a:r>
          </a:p>
        </p:txBody>
      </p:sp>
      <p:pic>
        <p:nvPicPr>
          <p:cNvPr id="24" name="Grafik 23" descr="Ein Bild, das Text, Screenshot, Schrift, Kreis enthält.&#10;&#10;Automatisch generierte Beschreibung">
            <a:extLst>
              <a:ext uri="{FF2B5EF4-FFF2-40B4-BE49-F238E27FC236}">
                <a16:creationId xmlns:a16="http://schemas.microsoft.com/office/drawing/2014/main" id="{FDD7BAA9-DBE7-5DA5-0E45-D951934EF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078" r="40383"/>
          <a:stretch/>
        </p:blipFill>
        <p:spPr>
          <a:xfrm>
            <a:off x="7144743" y="2565404"/>
            <a:ext cx="3686004" cy="3678237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8257FB-9335-B330-330E-7A6C1865E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07DA77FF-3874-E5B1-ED7E-5954296E5A6B}"/>
              </a:ext>
            </a:extLst>
          </p:cNvPr>
          <p:cNvSpPr/>
          <p:nvPr/>
        </p:nvSpPr>
        <p:spPr>
          <a:xfrm>
            <a:off x="5096988" y="-3495581"/>
            <a:ext cx="2415788" cy="241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IDEEN-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FINDUNG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D5FC0C-9A58-22A8-97C8-8B5BE9019593}"/>
              </a:ext>
            </a:extLst>
          </p:cNvPr>
          <p:cNvSpPr/>
          <p:nvPr/>
        </p:nvSpPr>
        <p:spPr>
          <a:xfrm>
            <a:off x="-270702" y="-3495582"/>
            <a:ext cx="2415789" cy="2415789"/>
          </a:xfrm>
          <a:prstGeom prst="ellipse">
            <a:avLst/>
          </a:prstGeom>
          <a:solidFill>
            <a:srgbClr val="009F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EMPATHIE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DFE6EA1-444C-EC7E-BD9E-02DCE13424EC}"/>
              </a:ext>
            </a:extLst>
          </p:cNvPr>
          <p:cNvSpPr/>
          <p:nvPr/>
        </p:nvSpPr>
        <p:spPr>
          <a:xfrm>
            <a:off x="2413143" y="-3495582"/>
            <a:ext cx="2415789" cy="2415789"/>
          </a:xfrm>
          <a:prstGeom prst="ellipse">
            <a:avLst/>
          </a:prstGeom>
          <a:solidFill>
            <a:srgbClr val="64B3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SICHTWEISE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DEFINIEREN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E5B83A4-8538-179B-0116-0A8BA15D5C62}"/>
              </a:ext>
            </a:extLst>
          </p:cNvPr>
          <p:cNvSpPr/>
          <p:nvPr/>
        </p:nvSpPr>
        <p:spPr>
          <a:xfrm>
            <a:off x="7740742" y="-3495581"/>
            <a:ext cx="2415788" cy="2415788"/>
          </a:xfrm>
          <a:prstGeom prst="ellipse">
            <a:avLst/>
          </a:prstGeom>
          <a:solidFill>
            <a:srgbClr val="FF9E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PROTOTYP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ENTWICKELN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2465A20-7791-02D9-18BC-75318885E8AD}"/>
              </a:ext>
            </a:extLst>
          </p:cNvPr>
          <p:cNvSpPr/>
          <p:nvPr/>
        </p:nvSpPr>
        <p:spPr>
          <a:xfrm>
            <a:off x="10384496" y="-3495582"/>
            <a:ext cx="2415788" cy="2415788"/>
          </a:xfrm>
          <a:prstGeom prst="ellipse">
            <a:avLst/>
          </a:prstGeom>
          <a:solidFill>
            <a:srgbClr val="DC3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TESTEN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03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4F997-1FD4-02EE-B620-247899AF7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394E7D31-DDAC-23F7-DFF6-5BF98CC1E9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9C19436E-1B6C-746C-2B68-5E379E9E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A9C5F31-9E08-841D-C7F6-67196ABC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7A1B875-0FA3-ABE8-93AF-7BF1D1B4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 anchor="t">
            <a:normAutofit/>
          </a:bodyPr>
          <a:lstStyle/>
          <a:p>
            <a:r>
              <a:rPr lang="de-DE" dirty="0"/>
              <a:t>PROTOTYP ENTWICKELN</a:t>
            </a:r>
          </a:p>
        </p:txBody>
      </p:sp>
      <p:pic>
        <p:nvPicPr>
          <p:cNvPr id="24" name="Grafik 23" descr="Ein Bild, das Text, Screenshot, Schrift, Kreis enthält.&#10;&#10;Automatisch generierte Beschreibung">
            <a:extLst>
              <a:ext uri="{FF2B5EF4-FFF2-40B4-BE49-F238E27FC236}">
                <a16:creationId xmlns:a16="http://schemas.microsoft.com/office/drawing/2014/main" id="{F6663D66-E946-8E3C-8A5F-C367D88C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262" r="20156"/>
          <a:stretch/>
        </p:blipFill>
        <p:spPr>
          <a:xfrm>
            <a:off x="1355393" y="2565404"/>
            <a:ext cx="3694542" cy="3678237"/>
          </a:xfrm>
          <a:prstGeom prst="rect">
            <a:avLst/>
          </a:prstGeom>
          <a:noFill/>
        </p:spPr>
      </p:pic>
      <p:sp>
        <p:nvSpPr>
          <p:cNvPr id="1033" name="Content Placeholder 6">
            <a:extLst>
              <a:ext uri="{FF2B5EF4-FFF2-40B4-BE49-F238E27FC236}">
                <a16:creationId xmlns:a16="http://schemas.microsoft.com/office/drawing/2014/main" id="{9B021875-DB01-1914-3C14-CC8DD9D245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92002" y="2565404"/>
            <a:ext cx="5591487" cy="3678237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Darstellung</a:t>
            </a:r>
            <a:r>
              <a:rPr lang="en-US" dirty="0"/>
              <a:t> </a:t>
            </a:r>
            <a:r>
              <a:rPr lang="en-US" dirty="0" err="1"/>
              <a:t>spezifischer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des </a:t>
            </a:r>
            <a:r>
              <a:rPr lang="en-US" dirty="0" err="1"/>
              <a:t>Produkts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Inkrementielle</a:t>
            </a:r>
            <a:r>
              <a:rPr lang="en-US" dirty="0"/>
              <a:t> </a:t>
            </a:r>
            <a:r>
              <a:rPr lang="en-US" dirty="0" err="1"/>
              <a:t>Untersuchung</a:t>
            </a:r>
            <a:r>
              <a:rPr lang="en-US" dirty="0"/>
              <a:t> und </a:t>
            </a:r>
            <a:r>
              <a:rPr lang="en-US" dirty="0" err="1"/>
              <a:t>Weiterentwicklung</a:t>
            </a:r>
            <a:r>
              <a:rPr lang="en-US" dirty="0"/>
              <a:t> des </a:t>
            </a:r>
            <a:r>
              <a:rPr lang="en-US" dirty="0" err="1"/>
              <a:t>Produkts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ED383F-2A91-1180-5E8A-6B7ADB9D5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CD6892A0-A850-F806-6C2A-73EFECB9D110}"/>
              </a:ext>
            </a:extLst>
          </p:cNvPr>
          <p:cNvSpPr/>
          <p:nvPr/>
        </p:nvSpPr>
        <p:spPr>
          <a:xfrm>
            <a:off x="5096988" y="-3495581"/>
            <a:ext cx="2415788" cy="241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IDEEN-</a:t>
            </a:r>
          </a:p>
          <a:p>
            <a:pPr algn="ctr">
              <a:spcAft>
                <a:spcPts val="600"/>
              </a:spcAft>
            </a:pPr>
            <a:r>
              <a:rPr lang="de-DE" b="1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FINDUNG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675B650-B765-C431-8216-AC02F51B630B}"/>
              </a:ext>
            </a:extLst>
          </p:cNvPr>
          <p:cNvSpPr/>
          <p:nvPr/>
        </p:nvSpPr>
        <p:spPr>
          <a:xfrm>
            <a:off x="-270702" y="-3495582"/>
            <a:ext cx="2415789" cy="2415789"/>
          </a:xfrm>
          <a:prstGeom prst="ellipse">
            <a:avLst/>
          </a:prstGeom>
          <a:solidFill>
            <a:srgbClr val="009F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EMPATHIE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5A00419-67E8-4659-BC42-1004136DCCE9}"/>
              </a:ext>
            </a:extLst>
          </p:cNvPr>
          <p:cNvSpPr/>
          <p:nvPr/>
        </p:nvSpPr>
        <p:spPr>
          <a:xfrm>
            <a:off x="2413143" y="-3495582"/>
            <a:ext cx="2415789" cy="2415789"/>
          </a:xfrm>
          <a:prstGeom prst="ellipse">
            <a:avLst/>
          </a:prstGeom>
          <a:solidFill>
            <a:srgbClr val="64B3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SICHTWEISE</a:t>
            </a:r>
          </a:p>
          <a:p>
            <a:pPr algn="ctr">
              <a:spcAft>
                <a:spcPts val="600"/>
              </a:spcAft>
            </a:pPr>
            <a:r>
              <a:rPr lang="de-DE" b="1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DEFINIEREN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1225E83-1046-C5AB-1739-0AE69DF26350}"/>
              </a:ext>
            </a:extLst>
          </p:cNvPr>
          <p:cNvSpPr/>
          <p:nvPr/>
        </p:nvSpPr>
        <p:spPr>
          <a:xfrm>
            <a:off x="7740742" y="-3495581"/>
            <a:ext cx="2415788" cy="2415788"/>
          </a:xfrm>
          <a:prstGeom prst="ellipse">
            <a:avLst/>
          </a:prstGeom>
          <a:solidFill>
            <a:srgbClr val="FF9E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PROTOTYP</a:t>
            </a:r>
          </a:p>
          <a:p>
            <a:pPr algn="ctr">
              <a:spcAft>
                <a:spcPts val="600"/>
              </a:spcAft>
            </a:pPr>
            <a:r>
              <a:rPr lang="de-DE" b="1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ENTWICKELN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77FAB83-70AF-60B5-0347-BD723DC19FBE}"/>
              </a:ext>
            </a:extLst>
          </p:cNvPr>
          <p:cNvSpPr/>
          <p:nvPr/>
        </p:nvSpPr>
        <p:spPr>
          <a:xfrm>
            <a:off x="10384496" y="-3495582"/>
            <a:ext cx="2415788" cy="2415788"/>
          </a:xfrm>
          <a:prstGeom prst="ellipse">
            <a:avLst/>
          </a:prstGeom>
          <a:solidFill>
            <a:srgbClr val="DC3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TESTEN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62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4E0CC-A7C4-B2E0-EF28-C4EBBBD4B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4E2CDEDC-38AC-0716-1862-EFFF8037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799EB4D-1C94-7E07-38AD-124322CD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1EBDA13-314E-B70F-1333-2A1E711DA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428A197-DF95-A852-156C-B331622A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 anchor="t">
            <a:normAutofit/>
          </a:bodyPr>
          <a:lstStyle/>
          <a:p>
            <a:r>
              <a:rPr lang="de-DE" dirty="0"/>
              <a:t>TESTEN</a:t>
            </a:r>
          </a:p>
        </p:txBody>
      </p:sp>
      <p:sp>
        <p:nvSpPr>
          <p:cNvPr id="1033" name="Content Placeholder 7">
            <a:extLst>
              <a:ext uri="{FF2B5EF4-FFF2-40B4-BE49-F238E27FC236}">
                <a16:creationId xmlns:a16="http://schemas.microsoft.com/office/drawing/2014/main" id="{269EB1F3-7CA7-4F8A-7747-A94F8FC73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5" y="2565404"/>
            <a:ext cx="5592519" cy="3678237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Testen</a:t>
            </a:r>
            <a:r>
              <a:rPr lang="en-US" dirty="0"/>
              <a:t> des </a:t>
            </a:r>
            <a:r>
              <a:rPr lang="en-US" dirty="0" err="1"/>
              <a:t>Prototypen</a:t>
            </a:r>
            <a:r>
              <a:rPr lang="en-US" dirty="0"/>
              <a:t> auf </a:t>
            </a:r>
            <a:r>
              <a:rPr lang="en-US" dirty="0" err="1"/>
              <a:t>Funktionalität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Präsentation</a:t>
            </a:r>
            <a:r>
              <a:rPr lang="en-US" dirty="0"/>
              <a:t> des </a:t>
            </a:r>
            <a:r>
              <a:rPr lang="en-US" dirty="0" err="1"/>
              <a:t>Prototypen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A/B-Test, User-Test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Einholen</a:t>
            </a:r>
            <a:r>
              <a:rPr lang="en-US" dirty="0"/>
              <a:t> von Feedback</a:t>
            </a:r>
          </a:p>
          <a:p>
            <a:endParaRPr lang="en-US" dirty="0"/>
          </a:p>
          <a:p>
            <a:r>
              <a:rPr lang="en-US" i="1" dirty="0" err="1"/>
              <a:t>Wurden</a:t>
            </a:r>
            <a:r>
              <a:rPr lang="en-US" i="1" dirty="0"/>
              <a:t> alle </a:t>
            </a:r>
            <a:r>
              <a:rPr lang="en-US" i="1" dirty="0" err="1"/>
              <a:t>Anforderungen</a:t>
            </a:r>
            <a:r>
              <a:rPr lang="en-US" i="1" dirty="0"/>
              <a:t> </a:t>
            </a:r>
            <a:r>
              <a:rPr lang="en-US" i="1" dirty="0" err="1"/>
              <a:t>erfüllt</a:t>
            </a:r>
            <a:r>
              <a:rPr lang="en-US" i="1" dirty="0"/>
              <a:t>?</a:t>
            </a:r>
          </a:p>
        </p:txBody>
      </p:sp>
      <p:pic>
        <p:nvPicPr>
          <p:cNvPr id="24" name="Grafik 23" descr="Ein Bild, das Text, Screenshot, Schrift, Kreis enthält.&#10;&#10;Automatisch generierte Beschreibung">
            <a:extLst>
              <a:ext uri="{FF2B5EF4-FFF2-40B4-BE49-F238E27FC236}">
                <a16:creationId xmlns:a16="http://schemas.microsoft.com/office/drawing/2014/main" id="{FF738FF0-C275-0815-9E27-E92AB896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486" r="-36"/>
          <a:stretch/>
        </p:blipFill>
        <p:spPr>
          <a:xfrm>
            <a:off x="7143649" y="2565404"/>
            <a:ext cx="3688192" cy="3678237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BB98C4-0E85-7773-C4A8-56F1A222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16415DFE-B54E-9B1A-A274-4CAB4CDCE5D3}"/>
              </a:ext>
            </a:extLst>
          </p:cNvPr>
          <p:cNvSpPr/>
          <p:nvPr/>
        </p:nvSpPr>
        <p:spPr>
          <a:xfrm>
            <a:off x="5096988" y="-3495581"/>
            <a:ext cx="2415788" cy="241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IDEEN-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FINDUNG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4E20C15-D878-AC95-AB72-E7AC7972F9C5}"/>
              </a:ext>
            </a:extLst>
          </p:cNvPr>
          <p:cNvSpPr/>
          <p:nvPr/>
        </p:nvSpPr>
        <p:spPr>
          <a:xfrm>
            <a:off x="-270702" y="-3495582"/>
            <a:ext cx="2415789" cy="2415789"/>
          </a:xfrm>
          <a:prstGeom prst="ellipse">
            <a:avLst/>
          </a:prstGeom>
          <a:solidFill>
            <a:srgbClr val="009F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EMPATHIE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7C3D746-4BFB-0580-EC68-A56085265BEB}"/>
              </a:ext>
            </a:extLst>
          </p:cNvPr>
          <p:cNvSpPr/>
          <p:nvPr/>
        </p:nvSpPr>
        <p:spPr>
          <a:xfrm>
            <a:off x="2413143" y="-3495582"/>
            <a:ext cx="2415789" cy="2415789"/>
          </a:xfrm>
          <a:prstGeom prst="ellipse">
            <a:avLst/>
          </a:prstGeom>
          <a:solidFill>
            <a:srgbClr val="64B3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SICHTWEISE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DEFINIEREN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ECC201D-7273-1CC1-C693-579E89ECA64C}"/>
              </a:ext>
            </a:extLst>
          </p:cNvPr>
          <p:cNvSpPr/>
          <p:nvPr/>
        </p:nvSpPr>
        <p:spPr>
          <a:xfrm>
            <a:off x="7740742" y="-3495581"/>
            <a:ext cx="2415788" cy="2415788"/>
          </a:xfrm>
          <a:prstGeom prst="ellipse">
            <a:avLst/>
          </a:prstGeom>
          <a:solidFill>
            <a:srgbClr val="FF9E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PROTOTYP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ENTWICKELN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DC5E653-2033-EDDB-BDEF-0A4F10A741BB}"/>
              </a:ext>
            </a:extLst>
          </p:cNvPr>
          <p:cNvSpPr/>
          <p:nvPr/>
        </p:nvSpPr>
        <p:spPr>
          <a:xfrm>
            <a:off x="10384496" y="-3495582"/>
            <a:ext cx="2415788" cy="2415788"/>
          </a:xfrm>
          <a:prstGeom prst="ellipse">
            <a:avLst/>
          </a:prstGeom>
          <a:solidFill>
            <a:srgbClr val="DC3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TESTEN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2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FAC1A-1B04-5964-ACFD-32EF9F9F0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051103E9-0F76-74DB-A118-FAFA8A91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78C3986-BB1E-F89C-8F5E-AEE6BA73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CF32C6D-0E56-CAD5-350D-2C7CD9B1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D2229237-E77E-19AF-14FB-36DA7393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VORTEILE</a:t>
            </a:r>
          </a:p>
        </p:txBody>
      </p:sp>
      <p:sp>
        <p:nvSpPr>
          <p:cNvPr id="1033" name="Content Placeholder 7">
            <a:extLst>
              <a:ext uri="{FF2B5EF4-FFF2-40B4-BE49-F238E27FC236}">
                <a16:creationId xmlns:a16="http://schemas.microsoft.com/office/drawing/2014/main" id="{4F6EE10A-DEAF-ED3E-2DB3-8AB2083A18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t"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Nutzerzentrierung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Innovative Ideen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generiert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Unerkannte</a:t>
            </a:r>
            <a:r>
              <a:rPr lang="en-US" dirty="0"/>
              <a:t> </a:t>
            </a:r>
            <a:r>
              <a:rPr lang="en-US" b="1" dirty="0" err="1"/>
              <a:t>Potenziale</a:t>
            </a:r>
            <a:r>
              <a:rPr lang="en-US" dirty="0"/>
              <a:t> (</a:t>
            </a:r>
            <a:r>
              <a:rPr lang="en-US" dirty="0" err="1"/>
              <a:t>hinsichtlich</a:t>
            </a:r>
            <a:r>
              <a:rPr lang="en-US" dirty="0"/>
              <a:t> </a:t>
            </a:r>
            <a:r>
              <a:rPr lang="en-US" dirty="0" err="1"/>
              <a:t>Verbesserungen</a:t>
            </a:r>
            <a:r>
              <a:rPr lang="en-US" dirty="0"/>
              <a:t> und Mitarbeiter*</a:t>
            </a:r>
            <a:r>
              <a:rPr lang="en-US" dirty="0" err="1"/>
              <a:t>innen</a:t>
            </a:r>
            <a:r>
              <a:rPr lang="en-US" dirty="0"/>
              <a:t>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aufgedeckt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Entwicklung</a:t>
            </a:r>
            <a:r>
              <a:rPr lang="en-US" dirty="0"/>
              <a:t> von </a:t>
            </a:r>
            <a:r>
              <a:rPr lang="en-US" b="1" dirty="0" err="1"/>
              <a:t>ersten</a:t>
            </a:r>
            <a:r>
              <a:rPr lang="en-US" b="1" dirty="0"/>
              <a:t> </a:t>
            </a:r>
            <a:r>
              <a:rPr lang="en-US" b="1" dirty="0" err="1"/>
              <a:t>Ergebnissen</a:t>
            </a:r>
            <a:r>
              <a:rPr lang="en-US" dirty="0"/>
              <a:t> in </a:t>
            </a:r>
            <a:r>
              <a:rPr lang="en-US" dirty="0" err="1"/>
              <a:t>kurzer</a:t>
            </a:r>
            <a:r>
              <a:rPr lang="en-US" dirty="0"/>
              <a:t> Zeit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Stärkung</a:t>
            </a:r>
            <a:r>
              <a:rPr lang="en-US" dirty="0"/>
              <a:t> der </a:t>
            </a:r>
            <a:r>
              <a:rPr lang="en-US" dirty="0" err="1"/>
              <a:t>Akzeptanz</a:t>
            </a:r>
            <a:r>
              <a:rPr lang="en-US" dirty="0"/>
              <a:t> der </a:t>
            </a:r>
            <a:r>
              <a:rPr lang="en-US" dirty="0" err="1"/>
              <a:t>Ergebnisse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b="1" dirty="0" err="1"/>
              <a:t>gemeinsames</a:t>
            </a:r>
            <a:r>
              <a:rPr lang="en-US" b="1" dirty="0"/>
              <a:t> </a:t>
            </a:r>
            <a:r>
              <a:rPr lang="en-US" b="1" dirty="0" err="1"/>
              <a:t>Erarbeiten</a:t>
            </a:r>
            <a:r>
              <a:rPr lang="en-US" dirty="0"/>
              <a:t> (bottom up)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Positive </a:t>
            </a:r>
            <a:r>
              <a:rPr lang="en-US" b="1" dirty="0" err="1"/>
              <a:t>Fehlerkultur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gefördert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Enge </a:t>
            </a:r>
            <a:r>
              <a:rPr lang="en-US" dirty="0" err="1"/>
              <a:t>Einbindung</a:t>
            </a:r>
            <a:r>
              <a:rPr lang="en-US" dirty="0"/>
              <a:t> des </a:t>
            </a:r>
            <a:r>
              <a:rPr lang="en-US" b="1" dirty="0" err="1"/>
              <a:t>Kunden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80FB69-D387-EF60-910B-63759652F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8D06262C-F470-79C7-B997-000E6325D986}"/>
              </a:ext>
            </a:extLst>
          </p:cNvPr>
          <p:cNvSpPr/>
          <p:nvPr/>
        </p:nvSpPr>
        <p:spPr>
          <a:xfrm>
            <a:off x="5096988" y="-3495581"/>
            <a:ext cx="2415788" cy="241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IDEEN-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FINDUNG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F1D4094-7BB5-2357-2FAF-40C4710CF93D}"/>
              </a:ext>
            </a:extLst>
          </p:cNvPr>
          <p:cNvSpPr/>
          <p:nvPr/>
        </p:nvSpPr>
        <p:spPr>
          <a:xfrm>
            <a:off x="-270702" y="-3495582"/>
            <a:ext cx="2415789" cy="2415789"/>
          </a:xfrm>
          <a:prstGeom prst="ellipse">
            <a:avLst/>
          </a:prstGeom>
          <a:solidFill>
            <a:srgbClr val="009F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EMPATHIE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DBD28DE-C39E-B155-695C-288F84AC9E27}"/>
              </a:ext>
            </a:extLst>
          </p:cNvPr>
          <p:cNvSpPr/>
          <p:nvPr/>
        </p:nvSpPr>
        <p:spPr>
          <a:xfrm>
            <a:off x="2413143" y="-3495582"/>
            <a:ext cx="2415789" cy="2415789"/>
          </a:xfrm>
          <a:prstGeom prst="ellipse">
            <a:avLst/>
          </a:prstGeom>
          <a:solidFill>
            <a:srgbClr val="64B3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SICHTWEISE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DEFINIEREN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2491C3B-434D-F118-3F22-CB3EC48E5864}"/>
              </a:ext>
            </a:extLst>
          </p:cNvPr>
          <p:cNvSpPr/>
          <p:nvPr/>
        </p:nvSpPr>
        <p:spPr>
          <a:xfrm>
            <a:off x="7740742" y="-3495581"/>
            <a:ext cx="2415788" cy="2415788"/>
          </a:xfrm>
          <a:prstGeom prst="ellipse">
            <a:avLst/>
          </a:prstGeom>
          <a:solidFill>
            <a:srgbClr val="FF9E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PROTOTYP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ENTWICKELN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F3441BB-9472-524A-0B53-D4AD2E8B3DCE}"/>
              </a:ext>
            </a:extLst>
          </p:cNvPr>
          <p:cNvSpPr/>
          <p:nvPr/>
        </p:nvSpPr>
        <p:spPr>
          <a:xfrm>
            <a:off x="10384496" y="-3495582"/>
            <a:ext cx="2415788" cy="2415788"/>
          </a:xfrm>
          <a:prstGeom prst="ellipse">
            <a:avLst/>
          </a:prstGeom>
          <a:solidFill>
            <a:srgbClr val="DC3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TESTEN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5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679B5-ED80-6107-0651-AAA7B970A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B816088-1FAA-0496-E617-8CB5BBE0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89BE86B-FD7E-FBB6-5778-65A74760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9CFD784-BF38-2411-7D89-D5A2A6EA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70AA0D8-0890-07F7-B9C1-DEF33318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Nachteile</a:t>
            </a:r>
          </a:p>
        </p:txBody>
      </p:sp>
      <p:sp>
        <p:nvSpPr>
          <p:cNvPr id="1033" name="Content Placeholder 7">
            <a:extLst>
              <a:ext uri="{FF2B5EF4-FFF2-40B4-BE49-F238E27FC236}">
                <a16:creationId xmlns:a16="http://schemas.microsoft.com/office/drawing/2014/main" id="{3C245AAF-3AF2-3AA3-1074-512C97A2A4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Der Zeitaufwand scheint erst einmal </a:t>
            </a:r>
            <a:r>
              <a:rPr lang="de-DE" u="sng" dirty="0"/>
              <a:t>sehr hoch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Unter Umständen entstehen </a:t>
            </a:r>
            <a:r>
              <a:rPr lang="de-DE" b="1" dirty="0"/>
              <a:t>Kosten</a:t>
            </a:r>
            <a:r>
              <a:rPr lang="de-DE" dirty="0"/>
              <a:t> für Arbeitseinsatz, Moderation und Raum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68D917-B8B7-089B-AD55-D26C81531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98F27434-6B27-203B-5EE7-283B16DC6D5B}"/>
              </a:ext>
            </a:extLst>
          </p:cNvPr>
          <p:cNvSpPr/>
          <p:nvPr/>
        </p:nvSpPr>
        <p:spPr>
          <a:xfrm>
            <a:off x="5096988" y="-3495581"/>
            <a:ext cx="2415788" cy="241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IDEEN-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FINDUNG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A6663A7-3F16-A9F1-CFB2-DB9F25C49871}"/>
              </a:ext>
            </a:extLst>
          </p:cNvPr>
          <p:cNvSpPr/>
          <p:nvPr/>
        </p:nvSpPr>
        <p:spPr>
          <a:xfrm>
            <a:off x="-270702" y="-3495582"/>
            <a:ext cx="2415789" cy="2415789"/>
          </a:xfrm>
          <a:prstGeom prst="ellipse">
            <a:avLst/>
          </a:prstGeom>
          <a:solidFill>
            <a:srgbClr val="009F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EMPATHIE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ABE4113-0E2D-2699-980A-D23C6BDD2AA4}"/>
              </a:ext>
            </a:extLst>
          </p:cNvPr>
          <p:cNvSpPr/>
          <p:nvPr/>
        </p:nvSpPr>
        <p:spPr>
          <a:xfrm>
            <a:off x="2413143" y="-3495582"/>
            <a:ext cx="2415789" cy="2415789"/>
          </a:xfrm>
          <a:prstGeom prst="ellipse">
            <a:avLst/>
          </a:prstGeom>
          <a:solidFill>
            <a:srgbClr val="64B32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SICHTWEISE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DEFINIEREN</a:t>
            </a:r>
            <a:endParaRPr lang="de-DE" sz="12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D6900B3-CC71-4223-75A6-22499863DD79}"/>
              </a:ext>
            </a:extLst>
          </p:cNvPr>
          <p:cNvSpPr/>
          <p:nvPr/>
        </p:nvSpPr>
        <p:spPr>
          <a:xfrm>
            <a:off x="7740742" y="-3495581"/>
            <a:ext cx="2415788" cy="2415788"/>
          </a:xfrm>
          <a:prstGeom prst="ellipse">
            <a:avLst/>
          </a:prstGeom>
          <a:solidFill>
            <a:srgbClr val="FF9E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PROTOTYP</a:t>
            </a:r>
            <a:endParaRPr lang="de-DE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ENTWICKELN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DADEB6A-B4C2-ACB5-6B02-1C371B70E685}"/>
              </a:ext>
            </a:extLst>
          </p:cNvPr>
          <p:cNvSpPr/>
          <p:nvPr/>
        </p:nvSpPr>
        <p:spPr>
          <a:xfrm>
            <a:off x="10384496" y="-3495582"/>
            <a:ext cx="2415788" cy="2415788"/>
          </a:xfrm>
          <a:prstGeom prst="ellipse">
            <a:avLst/>
          </a:prstGeom>
          <a:solidFill>
            <a:srgbClr val="DC3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rPr>
              <a:t>TESTEN</a:t>
            </a:r>
            <a:endParaRPr lang="de-DE" sz="1400" b="1">
              <a:latin typeface="Quire Sans" panose="020B0502040204020203" pitchFamily="34" charset="0"/>
              <a:ea typeface="Gadugi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84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0957-C0C1-D315-03BE-625A6CE6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Ein Bild, das Kreis, Farbigkeit, Symmetrie, Fraktalkunst enthält.&#10;&#10;Automatisch generierte Beschreibung">
            <a:extLst>
              <a:ext uri="{FF2B5EF4-FFF2-40B4-BE49-F238E27FC236}">
                <a16:creationId xmlns:a16="http://schemas.microsoft.com/office/drawing/2014/main" id="{A598697C-1A57-F73F-8493-B0D5A8333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b="13591"/>
          <a:stretch/>
        </p:blipFill>
        <p:spPr>
          <a:xfrm>
            <a:off x="61897" y="1247775"/>
            <a:ext cx="12191980" cy="5610225"/>
          </a:xfrm>
          <a:prstGeom prst="rect">
            <a:avLst/>
          </a:prstGeom>
          <a:noFill/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608C1F49-2D43-02A1-6ACB-B8631A37F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6717"/>
            <a:ext cx="12192000" cy="2681286"/>
          </a:xfrm>
        </p:spPr>
        <p:txBody>
          <a:bodyPr anchor="t">
            <a:normAutofit/>
          </a:bodyPr>
          <a:lstStyle/>
          <a:p>
            <a:r>
              <a:rPr lang="de-DE" dirty="0"/>
              <a:t>USER REQUIREMENTS ENGINEERING</a:t>
            </a:r>
          </a:p>
        </p:txBody>
      </p:sp>
      <p:sp>
        <p:nvSpPr>
          <p:cNvPr id="38" name="Vertical Text Placeholder 5">
            <a:extLst>
              <a:ext uri="{FF2B5EF4-FFF2-40B4-BE49-F238E27FC236}">
                <a16:creationId xmlns:a16="http://schemas.microsoft.com/office/drawing/2014/main" id="{E6D560ED-33B6-2D33-A44C-873D0713B065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>
          <a:xfrm>
            <a:off x="1026000" y="4914406"/>
            <a:ext cx="180000" cy="28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6867A3B7-2102-9BA5-4D9A-969BEE75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4ED175C4-663A-9CBE-2399-DA584E567EC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B01AA66-30C6-2D38-1FBF-BAB59AC263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83775" y="6983413"/>
            <a:ext cx="1900238" cy="2159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3F48C709-6096-CAB2-18E4-E85D9C6BED1D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0314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F5466-C36B-75BE-ED44-117D4435B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117CC17-50AF-EA1D-9389-AA51BEC9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74365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1C0F2FF-1478-09F9-876C-2AA4CA37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23EF8A0-EC65-8516-8DB5-CA57168C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FD89A92-F961-C522-E735-27D0242F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 anchor="t">
            <a:normAutofit/>
          </a:bodyPr>
          <a:lstStyle/>
          <a:p>
            <a:r>
              <a:rPr lang="de-DE" dirty="0"/>
              <a:t>User </a:t>
            </a:r>
            <a:r>
              <a:rPr lang="de-DE" dirty="0" err="1"/>
              <a:t>Requirements</a:t>
            </a:r>
            <a:r>
              <a:rPr lang="de-DE" dirty="0"/>
              <a:t> Engineering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5FCB713-576F-28CB-5D56-D3A8303846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5593292" cy="4210049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Auf deutsch: </a:t>
            </a:r>
            <a:r>
              <a:rPr lang="de-DE" u="sng" dirty="0"/>
              <a:t>Anforderungsanalyse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Teil der Software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r>
              <a:rPr lang="de-DE" dirty="0"/>
              <a:t> (SRS), ein Standard zur </a:t>
            </a:r>
            <a:r>
              <a:rPr lang="de-DE" u="sng" dirty="0"/>
              <a:t>Spezifikation von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Prozess der Ermittlung der genauen </a:t>
            </a:r>
            <a:r>
              <a:rPr lang="de-DE" b="1" dirty="0"/>
              <a:t>Anforderungen</a:t>
            </a:r>
            <a:r>
              <a:rPr lang="de-DE" dirty="0"/>
              <a:t> an gesamtes Projekt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/>
              <a:t>Funktionale</a:t>
            </a:r>
            <a:r>
              <a:rPr lang="de-DE" dirty="0"/>
              <a:t> und </a:t>
            </a:r>
            <a:r>
              <a:rPr lang="de-DE" b="1" dirty="0"/>
              <a:t>nicht-funktionale</a:t>
            </a:r>
            <a:r>
              <a:rPr lang="de-DE" dirty="0"/>
              <a:t> Anforderungen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Schnittstellendesign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4EA2FA-A536-EE8B-DE0F-0DC3F8B12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0197" y="2168715"/>
            <a:ext cx="5593292" cy="3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3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47FE6DD-2CF5-BB80-BED6-342CDFCA6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21" b="9003"/>
          <a:stretch/>
        </p:blipFill>
        <p:spPr>
          <a:xfrm>
            <a:off x="20" y="1247779"/>
            <a:ext cx="12191980" cy="5610225"/>
          </a:xfrm>
          <a:prstGeom prst="rect">
            <a:avLst/>
          </a:prstGeom>
          <a:noFill/>
        </p:spPr>
      </p:pic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0" y="4176717"/>
            <a:ext cx="12192000" cy="2681286"/>
          </a:xfrm>
        </p:spPr>
        <p:txBody>
          <a:bodyPr anchor="t">
            <a:normAutofit/>
          </a:bodyPr>
          <a:lstStyle/>
          <a:p>
            <a:r>
              <a:rPr lang="de-DE"/>
              <a:t>Motivation</a:t>
            </a:r>
            <a:endParaRPr lang="de-DE" dirty="0"/>
          </a:p>
        </p:txBody>
      </p:sp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1157627F-B7DC-4EFF-BD81-1A592AB8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3" name="Vertikaler Textplatzhalter 12">
            <a:extLst>
              <a:ext uri="{FF2B5EF4-FFF2-40B4-BE49-F238E27FC236}">
                <a16:creationId xmlns:a16="http://schemas.microsoft.com/office/drawing/2014/main" id="{7DC39407-9917-B1A3-A2F6-ABB970F89506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Foliennummernplatzhalter 13" hidden="1">
            <a:extLst>
              <a:ext uri="{FF2B5EF4-FFF2-40B4-BE49-F238E27FC236}">
                <a16:creationId xmlns:a16="http://schemas.microsoft.com/office/drawing/2014/main" id="{BE13F4B6-5C66-434E-98D4-89A7550E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2" name="Datumsplatzhalter 10">
            <a:extLst>
              <a:ext uri="{FF2B5EF4-FFF2-40B4-BE49-F238E27FC236}">
                <a16:creationId xmlns:a16="http://schemas.microsoft.com/office/drawing/2014/main" id="{FF56D49A-917E-963C-FE5B-AFF7CB93BA0D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55C89A-7550-4DA5-ACEC-A3934C4DC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32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DA6DC-EC18-2080-051F-D1A05B882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6BB7C0E-3293-8D73-D026-B2D6F24F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EFB2897-9563-D058-4A73-E03EAD3B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8ED8D7C-4907-BC4A-D2C4-2C71FD11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E16B5A11-2274-6DC4-6600-9A0C2539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Funktionale Anforderungen</a:t>
            </a:r>
          </a:p>
        </p:txBody>
      </p:sp>
      <p:sp>
        <p:nvSpPr>
          <p:cNvPr id="2" name="Vertikaler Textplatzhalter 1">
            <a:extLst>
              <a:ext uri="{FF2B5EF4-FFF2-40B4-BE49-F238E27FC236}">
                <a16:creationId xmlns:a16="http://schemas.microsoft.com/office/drawing/2014/main" id="{3F06F59D-E105-A716-D8DC-B750CF9CC8B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b="1" dirty="0"/>
              <a:t>Was</a:t>
            </a:r>
            <a:r>
              <a:rPr lang="de-DE" dirty="0"/>
              <a:t> soll das Produkt können, um einen funktionalen Mehrwert zu bieten?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4BEC5CA-137B-C28E-54B1-A68DF576F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DE" u="sng" dirty="0"/>
              <a:t>Beispiele für eine GPS-App: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Aktuelle Position des Nutzers anzeigen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Echtzeit-Verkehrsinformationen wie Staus, Baustellen und Unfälle entlang der Route erhalten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Dauer der kürzesten Route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038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6D95C-048E-80CC-EB7E-008869AB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4732A36E-B4BF-AE42-D8CF-74946AE5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ADBAF0-4083-FC2E-7832-A9311ED2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58F6C8D-7436-65EC-DFBA-72009E48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8A92E23-A26E-6F83-6BC2-44EE3874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Funktionale Anforderungen</a:t>
            </a:r>
          </a:p>
        </p:txBody>
      </p:sp>
      <p:sp>
        <p:nvSpPr>
          <p:cNvPr id="2" name="Vertikaler Textplatzhalter 1">
            <a:extLst>
              <a:ext uri="{FF2B5EF4-FFF2-40B4-BE49-F238E27FC236}">
                <a16:creationId xmlns:a16="http://schemas.microsoft.com/office/drawing/2014/main" id="{8AE5CE68-351E-254F-1B22-59A997051BF9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b="1" dirty="0"/>
              <a:t>Was</a:t>
            </a:r>
            <a:r>
              <a:rPr lang="de-DE" dirty="0"/>
              <a:t> soll das Produkt können, um einen funktionalen Mehrwert zu bieten?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851B4C3-6CB9-CCA7-BB22-F8DA7265A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de-DE" sz="2400" u="sng" dirty="0"/>
              <a:t>Beispiele für eine GPS-App:</a:t>
            </a:r>
          </a:p>
          <a:p>
            <a:r>
              <a:rPr lang="de-DE" dirty="0"/>
              <a:t>Aktuelle Position des Nutzers anzeigen</a:t>
            </a:r>
          </a:p>
          <a:p>
            <a:endParaRPr lang="de-DE" dirty="0"/>
          </a:p>
          <a:p>
            <a:r>
              <a:rPr lang="de-DE" b="1" dirty="0"/>
              <a:t>„Als [Rolle] möchte ich [Ergebnis], damit [Wert].“</a:t>
            </a:r>
          </a:p>
          <a:p>
            <a:endParaRPr lang="de-DE" b="1" dirty="0"/>
          </a:p>
          <a:p>
            <a:r>
              <a:rPr lang="de-DE" i="1" dirty="0"/>
              <a:t>„Als </a:t>
            </a:r>
            <a:r>
              <a:rPr lang="de-DE" i="1" u="sng" dirty="0"/>
              <a:t>Nutzer</a:t>
            </a:r>
            <a:r>
              <a:rPr lang="de-DE" i="1" dirty="0"/>
              <a:t> möchte ich </a:t>
            </a:r>
            <a:r>
              <a:rPr lang="de-DE" i="1" u="sng" dirty="0"/>
              <a:t>mir meine aktuelle Position anzeigen lassen</a:t>
            </a:r>
            <a:r>
              <a:rPr lang="de-DE" i="1" dirty="0"/>
              <a:t>, damit </a:t>
            </a:r>
            <a:r>
              <a:rPr lang="de-DE" i="1" u="sng" dirty="0"/>
              <a:t>ich sehen kann, wo ich mich gerade befinde</a:t>
            </a:r>
            <a:r>
              <a:rPr lang="de-DE" i="1" dirty="0"/>
              <a:t>.“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544C3A0-6E95-36A2-E5C3-10B763C6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1374" y="2163764"/>
            <a:ext cx="3072111" cy="25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9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71D0-E1C5-0068-0342-30F980283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A959C2E-4683-F9C2-1B24-E0A771B4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412FD859-84CA-09C1-E1E4-94C1C79F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77C6E20-50E3-529E-6CB0-3AE5ECFC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721E588-734A-8A02-EC51-5E9D2528C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Nicht-Funktionale Anforderungen</a:t>
            </a:r>
          </a:p>
        </p:txBody>
      </p:sp>
      <p:sp>
        <p:nvSpPr>
          <p:cNvPr id="2" name="Vertikaler Textplatzhalter 1">
            <a:extLst>
              <a:ext uri="{FF2B5EF4-FFF2-40B4-BE49-F238E27FC236}">
                <a16:creationId xmlns:a16="http://schemas.microsoft.com/office/drawing/2014/main" id="{60031D10-72C7-EA66-FE6E-5E688526E47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b="1" dirty="0"/>
              <a:t>Wie</a:t>
            </a:r>
            <a:r>
              <a:rPr lang="de-DE" dirty="0"/>
              <a:t> soll das Produkt seine Aufgaben erfüllen?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4499A19-9EE0-CDF6-DE31-FD3763E6C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de-DE" u="sng" dirty="0"/>
              <a:t>Beispiele für eine GPS-App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 err="1"/>
              <a:t>Leistungsfähigkeit</a:t>
            </a:r>
            <a:r>
              <a:rPr lang="en-GB" sz="2200" dirty="0"/>
              <a:t>: </a:t>
            </a:r>
            <a:r>
              <a:rPr lang="de-DE" dirty="0"/>
              <a:t>„</a:t>
            </a:r>
            <a:r>
              <a:rPr lang="en-GB" sz="2200" i="1" dirty="0"/>
              <a:t>Die App </a:t>
            </a:r>
            <a:r>
              <a:rPr lang="en-GB" sz="2200" i="1" dirty="0" err="1"/>
              <a:t>soll</a:t>
            </a:r>
            <a:r>
              <a:rPr lang="en-GB" sz="2200" i="1" dirty="0"/>
              <a:t> die Route </a:t>
            </a:r>
            <a:r>
              <a:rPr lang="en-GB" sz="2200" i="1" dirty="0" err="1"/>
              <a:t>innerhalb</a:t>
            </a:r>
            <a:r>
              <a:rPr lang="en-GB" sz="2200" i="1" dirty="0"/>
              <a:t> von maximal 2 </a:t>
            </a:r>
            <a:r>
              <a:rPr lang="en-GB" sz="2200" i="1" dirty="0" err="1"/>
              <a:t>Sekunden</a:t>
            </a:r>
            <a:r>
              <a:rPr lang="en-GB" sz="2200" i="1" dirty="0"/>
              <a:t> </a:t>
            </a:r>
            <a:r>
              <a:rPr lang="en-GB" sz="2200" i="1" dirty="0" err="1"/>
              <a:t>berechnen</a:t>
            </a:r>
            <a:r>
              <a:rPr lang="en-GB" sz="2200" i="1" dirty="0"/>
              <a:t>, </a:t>
            </a:r>
            <a:r>
              <a:rPr lang="en-GB" sz="2200" i="1" dirty="0" err="1"/>
              <a:t>nachdem</a:t>
            </a:r>
            <a:r>
              <a:rPr lang="en-GB" sz="2200" i="1" dirty="0"/>
              <a:t> der </a:t>
            </a:r>
            <a:r>
              <a:rPr lang="en-GB" sz="2200" i="1" dirty="0" err="1"/>
              <a:t>Nutzer</a:t>
            </a:r>
            <a:r>
              <a:rPr lang="en-GB" sz="2200" i="1" dirty="0"/>
              <a:t> Start- und </a:t>
            </a:r>
            <a:r>
              <a:rPr lang="en-GB" sz="2200" i="1" dirty="0" err="1"/>
              <a:t>Zielort</a:t>
            </a:r>
            <a:r>
              <a:rPr lang="en-GB" sz="2200" i="1" dirty="0"/>
              <a:t> </a:t>
            </a:r>
            <a:r>
              <a:rPr lang="en-GB" sz="2200" i="1" dirty="0" err="1"/>
              <a:t>eingegeben</a:t>
            </a:r>
            <a:r>
              <a:rPr lang="en-GB" sz="2200" i="1" dirty="0"/>
              <a:t> hat."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 err="1"/>
              <a:t>Datenschutz</a:t>
            </a:r>
            <a:r>
              <a:rPr lang="en-GB" sz="2200" b="1" dirty="0"/>
              <a:t> und Sicherheit</a:t>
            </a:r>
            <a:r>
              <a:rPr lang="en-GB" sz="2200" dirty="0"/>
              <a:t>: </a:t>
            </a:r>
            <a:r>
              <a:rPr lang="de-DE" dirty="0"/>
              <a:t>„</a:t>
            </a:r>
            <a:r>
              <a:rPr lang="en-GB" sz="2200" i="1" dirty="0"/>
              <a:t>Alle </a:t>
            </a:r>
            <a:r>
              <a:rPr lang="en-GB" sz="2200" i="1" dirty="0" err="1"/>
              <a:t>Standortdaten</a:t>
            </a:r>
            <a:r>
              <a:rPr lang="en-GB" sz="2200" i="1" dirty="0"/>
              <a:t> des </a:t>
            </a:r>
            <a:r>
              <a:rPr lang="en-GB" sz="2200" i="1" dirty="0" err="1"/>
              <a:t>Nutzers</a:t>
            </a:r>
            <a:r>
              <a:rPr lang="en-GB" sz="2200" i="1" dirty="0"/>
              <a:t> </a:t>
            </a:r>
            <a:r>
              <a:rPr lang="en-GB" sz="2200" i="1" dirty="0" err="1"/>
              <a:t>sollen</a:t>
            </a:r>
            <a:r>
              <a:rPr lang="en-GB" sz="2200" i="1" dirty="0"/>
              <a:t> </a:t>
            </a:r>
            <a:r>
              <a:rPr lang="en-GB" sz="2200" i="1" dirty="0" err="1"/>
              <a:t>ausschließlich</a:t>
            </a:r>
            <a:r>
              <a:rPr lang="en-GB" sz="2200" i="1" dirty="0"/>
              <a:t> </a:t>
            </a:r>
            <a:r>
              <a:rPr lang="en-GB" sz="2200" i="1" dirty="0" err="1"/>
              <a:t>lokal</a:t>
            </a:r>
            <a:r>
              <a:rPr lang="en-GB" sz="2200" i="1" dirty="0"/>
              <a:t> </a:t>
            </a:r>
            <a:r>
              <a:rPr lang="en-GB" sz="2200" i="1" dirty="0" err="1"/>
              <a:t>gespeichert</a:t>
            </a:r>
            <a:r>
              <a:rPr lang="en-GB" sz="2200" i="1" dirty="0"/>
              <a:t> und </a:t>
            </a:r>
            <a:r>
              <a:rPr lang="en-GB" sz="2200" i="1" dirty="0" err="1"/>
              <a:t>nur</a:t>
            </a:r>
            <a:r>
              <a:rPr lang="en-GB" sz="2200" i="1" dirty="0"/>
              <a:t> </a:t>
            </a:r>
            <a:r>
              <a:rPr lang="en-GB" sz="2200" i="1" dirty="0" err="1"/>
              <a:t>mit</a:t>
            </a:r>
            <a:r>
              <a:rPr lang="en-GB" sz="2200" i="1" dirty="0"/>
              <a:t> </a:t>
            </a:r>
            <a:r>
              <a:rPr lang="en-GB" sz="2200" i="1" dirty="0" err="1"/>
              <a:t>expliziter</a:t>
            </a:r>
            <a:r>
              <a:rPr lang="en-GB" sz="2200" i="1" dirty="0"/>
              <a:t> </a:t>
            </a:r>
            <a:r>
              <a:rPr lang="en-GB" sz="2200" i="1" dirty="0" err="1"/>
              <a:t>Zustimmung</a:t>
            </a:r>
            <a:r>
              <a:rPr lang="en-GB" sz="2200" i="1" dirty="0"/>
              <a:t> an Server </a:t>
            </a:r>
            <a:r>
              <a:rPr lang="en-GB" sz="2200" i="1" dirty="0" err="1"/>
              <a:t>übertragen</a:t>
            </a:r>
            <a:r>
              <a:rPr lang="en-GB" sz="2200" i="1" dirty="0"/>
              <a:t> </a:t>
            </a:r>
            <a:r>
              <a:rPr lang="en-GB" sz="2200" i="1" dirty="0" err="1"/>
              <a:t>werden</a:t>
            </a:r>
            <a:r>
              <a:rPr lang="en-GB" sz="2200" i="1" dirty="0"/>
              <a:t>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i="1" u="sng" dirty="0"/>
          </a:p>
          <a:p>
            <a:r>
              <a:rPr lang="en-GB" sz="2200" u="sng" dirty="0" err="1"/>
              <a:t>Weitere</a:t>
            </a:r>
            <a:r>
              <a:rPr lang="en-GB" sz="2200" u="sng" dirty="0"/>
              <a:t> </a:t>
            </a:r>
            <a:r>
              <a:rPr lang="en-GB" sz="2200" u="sng" dirty="0" err="1"/>
              <a:t>nicht-funktionale</a:t>
            </a:r>
            <a:r>
              <a:rPr lang="en-GB" sz="2200" u="sng" dirty="0"/>
              <a:t> </a:t>
            </a:r>
            <a:r>
              <a:rPr lang="en-GB" sz="2200" u="sng" dirty="0" err="1"/>
              <a:t>Anforderungen</a:t>
            </a:r>
            <a:r>
              <a:rPr lang="en-GB" sz="2200" dirty="0"/>
              <a:t>:</a:t>
            </a:r>
          </a:p>
          <a:p>
            <a:r>
              <a:rPr lang="en-GB" sz="2200" dirty="0" err="1"/>
              <a:t>Zuverlässigkeit</a:t>
            </a:r>
            <a:r>
              <a:rPr lang="en-GB" sz="2200" dirty="0"/>
              <a:t>, </a:t>
            </a:r>
            <a:r>
              <a:rPr lang="en-GB" sz="2200" dirty="0" err="1"/>
              <a:t>Benutzerfreundlichkeit</a:t>
            </a:r>
            <a:r>
              <a:rPr lang="en-GB" sz="2200" dirty="0"/>
              <a:t>, </a:t>
            </a:r>
            <a:r>
              <a:rPr lang="en-GB" sz="2200" dirty="0" err="1"/>
              <a:t>Kompatibilität</a:t>
            </a:r>
            <a:endParaRPr lang="de-DE" sz="22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702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A4F5-D04A-8F0A-B253-BF7769E4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Ein Bild, das Kreis, Farbigkeit, Symmetrie, Fraktalkunst enthält.&#10;&#10;Automatisch generierte Beschreibung">
            <a:extLst>
              <a:ext uri="{FF2B5EF4-FFF2-40B4-BE49-F238E27FC236}">
                <a16:creationId xmlns:a16="http://schemas.microsoft.com/office/drawing/2014/main" id="{621343D5-01DC-EADF-BDD8-317FA62B5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b="13591"/>
          <a:stretch/>
        </p:blipFill>
        <p:spPr>
          <a:xfrm>
            <a:off x="61897" y="1247775"/>
            <a:ext cx="12191980" cy="5610225"/>
          </a:xfrm>
          <a:prstGeom prst="rect">
            <a:avLst/>
          </a:prstGeom>
          <a:noFill/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2A1F54E9-83DA-E27F-01E6-5F4C0639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6717"/>
            <a:ext cx="12192000" cy="2681286"/>
          </a:xfrm>
        </p:spPr>
        <p:txBody>
          <a:bodyPr anchor="t">
            <a:normAutofit/>
          </a:bodyPr>
          <a:lstStyle/>
          <a:p>
            <a:r>
              <a:rPr lang="de-DE" dirty="0"/>
              <a:t>PROTOTYPING</a:t>
            </a:r>
          </a:p>
        </p:txBody>
      </p:sp>
      <p:sp>
        <p:nvSpPr>
          <p:cNvPr id="38" name="Vertical Text Placeholder 5">
            <a:extLst>
              <a:ext uri="{FF2B5EF4-FFF2-40B4-BE49-F238E27FC236}">
                <a16:creationId xmlns:a16="http://schemas.microsoft.com/office/drawing/2014/main" id="{064B8F70-E961-E56D-690B-ED9EDB02FDB5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>
          <a:xfrm>
            <a:off x="1026000" y="4914406"/>
            <a:ext cx="180000" cy="28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A0F71A53-F253-6BFA-486C-81513A94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1559E776-AFFA-973D-438C-77F75C75B0B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AE58B8A-AFC8-B9ED-3377-681AA4EAA9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83775" y="6983413"/>
            <a:ext cx="1900238" cy="2159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40B3AEC3-0518-355D-621F-266A3810F764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6466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4CFE9-D5FF-6342-4EF9-88D6AB15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duct showcase">
            <a:extLst>
              <a:ext uri="{FF2B5EF4-FFF2-40B4-BE49-F238E27FC236}">
                <a16:creationId xmlns:a16="http://schemas.microsoft.com/office/drawing/2014/main" id="{9CECBCE8-F063-3408-AAC2-30C8283DA6E4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" b="116"/>
          <a:stretch/>
        </p:blipFill>
        <p:spPr bwMode="auto">
          <a:xfrm>
            <a:off x="2185442" y="902501"/>
            <a:ext cx="7821116" cy="545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9A985C7E-CF0D-F90F-1478-6AE447CC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4B5B39E9-0534-DB61-ADC4-099B91F4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C8B914B-84F4-FB0C-0AF6-68AA6EA2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9519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ED27C83B-AFF1-4481-8B2C-9F89E151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36B10D6F-4133-4EB3-84F5-EAA0F104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2E18CA5-D594-4EE5-B52A-7B6FCA1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WIREFRAMES</a:t>
            </a:r>
          </a:p>
        </p:txBody>
      </p:sp>
      <p:sp>
        <p:nvSpPr>
          <p:cNvPr id="2" name="Vertikaler Textplatzhalter 1">
            <a:extLst>
              <a:ext uri="{FF2B5EF4-FFF2-40B4-BE49-F238E27FC236}">
                <a16:creationId xmlns:a16="http://schemas.microsoft.com/office/drawing/2014/main" id="{AD92D2F1-FC9B-587C-9329-BC256FF5F5E1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06400" y="2033702"/>
            <a:ext cx="6386285" cy="4209936"/>
          </a:xfrm>
        </p:spPr>
        <p:txBody>
          <a:bodyPr/>
          <a:lstStyle/>
          <a:p>
            <a:r>
              <a:rPr lang="de-DE" dirty="0"/>
              <a:t>Wireframe: „Drahtgittermodell“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Möglichkeit, das </a:t>
            </a:r>
            <a:r>
              <a:rPr lang="de-DE" u="sng" dirty="0"/>
              <a:t>Design einer App</a:t>
            </a:r>
            <a:r>
              <a:rPr lang="de-DE" dirty="0"/>
              <a:t> oder Website zu </a:t>
            </a:r>
            <a:r>
              <a:rPr lang="de-DE" b="1" dirty="0"/>
              <a:t>visualisieren</a:t>
            </a:r>
            <a:r>
              <a:rPr lang="de-DE" dirty="0"/>
              <a:t> oder die </a:t>
            </a:r>
            <a:r>
              <a:rPr lang="de-DE" u="sng" dirty="0"/>
              <a:t>Elemente</a:t>
            </a:r>
            <a:r>
              <a:rPr lang="de-DE" dirty="0"/>
              <a:t> eines neuen Projekts abzubilden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Kann dadurch schnell </a:t>
            </a:r>
            <a:r>
              <a:rPr lang="de-DE" b="1" dirty="0"/>
              <a:t>Schwächen in der Benutzererfahrung aufdecken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„erste Stufe des Designprozesses“</a:t>
            </a:r>
          </a:p>
          <a:p>
            <a:r>
              <a:rPr lang="de-DE" u="sng" dirty="0"/>
              <a:t>Tools</a:t>
            </a:r>
            <a:r>
              <a:rPr lang="de-DE" dirty="0"/>
              <a:t>: </a:t>
            </a:r>
            <a:r>
              <a:rPr lang="de-DE" dirty="0" err="1"/>
              <a:t>Excalidraw</a:t>
            </a:r>
            <a:r>
              <a:rPr lang="de-DE" dirty="0"/>
              <a:t>, Miro</a:t>
            </a:r>
          </a:p>
        </p:txBody>
      </p:sp>
      <p:pic>
        <p:nvPicPr>
          <p:cNvPr id="3074" name="Picture 2" descr="Product showcase">
            <a:extLst>
              <a:ext uri="{FF2B5EF4-FFF2-40B4-BE49-F238E27FC236}">
                <a16:creationId xmlns:a16="http://schemas.microsoft.com/office/drawing/2014/main" id="{A86DE724-ACA6-A812-71D1-39F7579960E0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r="432"/>
          <a:stretch/>
        </p:blipFill>
        <p:spPr bwMode="auto">
          <a:xfrm>
            <a:off x="7205197" y="2454291"/>
            <a:ext cx="4578292" cy="3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190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521E-00B9-11AA-786A-4E1F5B2B9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38F6132E-4F17-B09B-0C8C-4E87F322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4DC3EAAC-9DF0-3183-B13C-F3DABF06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FE9039E-1F25-F42E-938B-6F2BE2B2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9D2D3503-8B0E-D548-AF7E-63EB0EF09DC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971550"/>
            <a:ext cx="12191999" cy="5886450"/>
          </a:xfrm>
        </p:spPr>
        <p:txBody>
          <a:bodyPr/>
          <a:lstStyle/>
          <a:p>
            <a:endParaRPr lang="de-DE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3A0E9D37-8D5A-6593-B082-FB86793D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93" y="966914"/>
            <a:ext cx="9877612" cy="554829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33657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ED27C83B-AFF1-4481-8B2C-9F89E151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36B10D6F-4133-4EB3-84F5-EAA0F104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2E18CA5-D594-4EE5-B52A-7B6FCA1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MOCKUPS</a:t>
            </a:r>
          </a:p>
        </p:txBody>
      </p:sp>
      <p:sp>
        <p:nvSpPr>
          <p:cNvPr id="2" name="Vertikaler Textplatzhalter 1">
            <a:extLst>
              <a:ext uri="{FF2B5EF4-FFF2-40B4-BE49-F238E27FC236}">
                <a16:creationId xmlns:a16="http://schemas.microsoft.com/office/drawing/2014/main" id="{48C0CF4E-44BF-EB1E-5A9F-B05D5AA9AE32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406401" y="2033702"/>
            <a:ext cx="5858932" cy="4209936"/>
          </a:xfrm>
        </p:spPr>
        <p:txBody>
          <a:bodyPr/>
          <a:lstStyle/>
          <a:p>
            <a:r>
              <a:rPr lang="de-DE" dirty="0"/>
              <a:t>Mockup: „Attrappe/Vorführmodell“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Wird verwendet, um ein </a:t>
            </a:r>
            <a:r>
              <a:rPr lang="de-DE" b="1" dirty="0"/>
              <a:t>Design</a:t>
            </a:r>
            <a:r>
              <a:rPr lang="de-DE" dirty="0"/>
              <a:t> und/oder (Teil-)Funktionen eines geplanten oder bereits eingeführten Produktes zu </a:t>
            </a:r>
            <a:r>
              <a:rPr lang="de-DE" b="1" dirty="0"/>
              <a:t>demonstrieren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Es ergibt sich ein </a:t>
            </a:r>
            <a:r>
              <a:rPr lang="de-DE" u="sng" dirty="0"/>
              <a:t>Überblick über alle Bestandteile</a:t>
            </a:r>
            <a:r>
              <a:rPr lang="de-DE" dirty="0"/>
              <a:t>, die das fertige Produkt aufweisen soll</a:t>
            </a:r>
          </a:p>
          <a:p>
            <a:r>
              <a:rPr lang="de-DE" u="sng" dirty="0"/>
              <a:t>Tools</a:t>
            </a:r>
            <a:r>
              <a:rPr lang="de-DE" dirty="0"/>
              <a:t>: </a:t>
            </a:r>
            <a:r>
              <a:rPr lang="de-DE" dirty="0" err="1"/>
              <a:t>Figma</a:t>
            </a:r>
            <a:r>
              <a:rPr lang="de-DE" dirty="0"/>
              <a:t>, Adobe XD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3CF33F1B-AABE-1741-CD18-6F76C76102A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39" r="81"/>
          <a:stretch/>
        </p:blipFill>
        <p:spPr>
          <a:xfrm>
            <a:off x="6544822" y="2500166"/>
            <a:ext cx="5238667" cy="2947557"/>
          </a:xfrm>
        </p:spPr>
      </p:pic>
    </p:spTree>
    <p:extLst>
      <p:ext uri="{BB962C8B-B14F-4D97-AF65-F5344CB8AC3E}">
        <p14:creationId xmlns:p14="http://schemas.microsoft.com/office/powerpoint/2010/main" val="4925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B0966-B2D1-8FDB-36FC-667EAB2FE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Ein Bild, das Kreis, Farbigkeit, Symmetrie, Fraktalkunst enthält.&#10;&#10;Automatisch generierte Beschreibung">
            <a:extLst>
              <a:ext uri="{FF2B5EF4-FFF2-40B4-BE49-F238E27FC236}">
                <a16:creationId xmlns:a16="http://schemas.microsoft.com/office/drawing/2014/main" id="{C9E60431-5AD7-8680-FEBE-684FCCE88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b="13591"/>
          <a:stretch/>
        </p:blipFill>
        <p:spPr>
          <a:xfrm>
            <a:off x="61897" y="1247775"/>
            <a:ext cx="12191980" cy="5610225"/>
          </a:xfrm>
          <a:prstGeom prst="rect">
            <a:avLst/>
          </a:prstGeom>
          <a:noFill/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9AD72B77-77D1-9A2C-91F6-339AA5951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76717"/>
            <a:ext cx="12192000" cy="2681286"/>
          </a:xfrm>
        </p:spPr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38" name="Vertical Text Placeholder 5">
            <a:extLst>
              <a:ext uri="{FF2B5EF4-FFF2-40B4-BE49-F238E27FC236}">
                <a16:creationId xmlns:a16="http://schemas.microsoft.com/office/drawing/2014/main" id="{44F794AD-1A7C-3F2A-9A5B-B371E277291D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>
          <a:xfrm>
            <a:off x="1026000" y="4914406"/>
            <a:ext cx="180000" cy="28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816B9804-50C2-9F45-CE85-EBDBBB5D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E16E098-D6ED-569A-68B2-8737ECDE8D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C880DBF-E8FA-D3D5-F2DC-776028A0F5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83775" y="6983413"/>
            <a:ext cx="1900238" cy="2159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28</a:t>
            </a:fld>
            <a:endParaRPr lang="de-DE"/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AFA0CD60-638F-E5E1-28FE-6F55D1841B82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164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5689-8CAF-79DB-B353-B6FAAC29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42AB4014-E293-D9EC-30D9-0C3961AFA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5B49DDC9-89B2-5AD5-048F-7F68529F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A37EE84-BBBF-01C8-7EC5-D6F44C9F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29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485BE3F6-85A0-35D0-D211-9C050A5A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62669D-145B-202B-D40E-E10B6E97CAC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2033591"/>
            <a:ext cx="9008532" cy="4210049"/>
          </a:xfrm>
        </p:spPr>
        <p:txBody>
          <a:bodyPr/>
          <a:lstStyle/>
          <a:p>
            <a:r>
              <a:rPr lang="de-DE" b="0" i="0" dirty="0">
                <a:solidFill>
                  <a:srgbClr val="000000"/>
                </a:solidFill>
                <a:effectLst/>
              </a:rPr>
              <a:t>Ziel von Projektmanagement ist es, </a:t>
            </a:r>
            <a:r>
              <a:rPr lang="de-DE" b="1" i="0" dirty="0">
                <a:solidFill>
                  <a:srgbClr val="000000"/>
                </a:solidFill>
                <a:effectLst/>
              </a:rPr>
              <a:t>Projekte zum Erfolg zu führen</a:t>
            </a:r>
            <a:r>
              <a:rPr lang="de-DE" b="0" i="0" dirty="0">
                <a:solidFill>
                  <a:srgbClr val="000000"/>
                </a:solidFill>
                <a:effectLst/>
              </a:rPr>
              <a:t>. Es umfasst die Gesamtheit von </a:t>
            </a:r>
            <a:r>
              <a:rPr lang="de-DE" b="0" i="0" u="sng" dirty="0">
                <a:solidFill>
                  <a:srgbClr val="000000"/>
                </a:solidFill>
                <a:effectLst/>
              </a:rPr>
              <a:t>Führungsaufgaben</a:t>
            </a:r>
            <a:r>
              <a:rPr lang="de-DE" b="0" i="0" dirty="0">
                <a:solidFill>
                  <a:srgbClr val="000000"/>
                </a:solidFill>
                <a:effectLst/>
              </a:rPr>
              <a:t>, </a:t>
            </a:r>
            <a:r>
              <a:rPr lang="de-DE" b="0" i="0" u="sng" dirty="0">
                <a:solidFill>
                  <a:srgbClr val="000000"/>
                </a:solidFill>
                <a:effectLst/>
              </a:rPr>
              <a:t>Führungsorganisation</a:t>
            </a:r>
            <a:r>
              <a:rPr lang="de-DE" b="0" i="0" dirty="0">
                <a:solidFill>
                  <a:srgbClr val="000000"/>
                </a:solidFill>
                <a:effectLst/>
              </a:rPr>
              <a:t>, </a:t>
            </a:r>
            <a:r>
              <a:rPr lang="de-DE" b="0" i="0" u="sng" dirty="0">
                <a:solidFill>
                  <a:srgbClr val="000000"/>
                </a:solidFill>
                <a:effectLst/>
              </a:rPr>
              <a:t>Führungstechniken und -mitteln</a:t>
            </a:r>
            <a:r>
              <a:rPr lang="de-DE" b="0" i="0" dirty="0">
                <a:solidFill>
                  <a:srgbClr val="000000"/>
                </a:solidFill>
                <a:effectLst/>
              </a:rPr>
              <a:t> für die </a:t>
            </a:r>
            <a:r>
              <a:rPr lang="de-DE" b="1" i="0" dirty="0">
                <a:solidFill>
                  <a:srgbClr val="000000"/>
                </a:solidFill>
                <a:effectLst/>
              </a:rPr>
              <a:t>Initiierung, Definition, Planung, Steuerung und den Abschluss von Projekten</a:t>
            </a:r>
            <a:r>
              <a:rPr lang="de-DE" b="0" i="0" dirty="0">
                <a:solidFill>
                  <a:srgbClr val="000000"/>
                </a:solidFill>
                <a:effectLst/>
              </a:rPr>
              <a:t> (vgl. auch DIN 69901-5 oder siehe BMI Praxisleitfaden*). </a:t>
            </a:r>
            <a:endParaRPr lang="de-DE" dirty="0">
              <a:solidFill>
                <a:srgbClr val="000000"/>
              </a:solidFill>
            </a:endParaRPr>
          </a:p>
          <a:p>
            <a:endParaRPr lang="de-DE" i="1" dirty="0">
              <a:solidFill>
                <a:srgbClr val="000000"/>
              </a:solidFill>
            </a:endParaRPr>
          </a:p>
          <a:p>
            <a:r>
              <a:rPr lang="de-DE" b="0" i="1" dirty="0">
                <a:solidFill>
                  <a:srgbClr val="000000"/>
                </a:solidFill>
                <a:effectLst/>
              </a:rPr>
              <a:t>Bundesverwaltungsamt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E8EC9614-DBAD-FE3C-C501-04F8982E0DC4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52D9C4-8053-A72C-FB23-B8A3C06A951F}"/>
              </a:ext>
            </a:extLst>
          </p:cNvPr>
          <p:cNvSpPr txBox="1"/>
          <p:nvPr/>
        </p:nvSpPr>
        <p:spPr>
          <a:xfrm flipH="1">
            <a:off x="9956802" y="1784179"/>
            <a:ext cx="1504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 dirty="0">
                <a:solidFill>
                  <a:schemeClr val="accent1"/>
                </a:solidFill>
              </a:rPr>
              <a:t>„“</a:t>
            </a:r>
          </a:p>
        </p:txBody>
      </p:sp>
    </p:spTree>
    <p:extLst>
      <p:ext uri="{BB962C8B-B14F-4D97-AF65-F5344CB8AC3E}">
        <p14:creationId xmlns:p14="http://schemas.microsoft.com/office/powerpoint/2010/main" val="237306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ED27C83B-AFF1-4481-8B2C-9F89E151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36B10D6F-4133-4EB3-84F5-EAA0F104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10558516" cy="216000"/>
          </a:xfrm>
        </p:spPr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2E18CA5-D594-4EE5-B52A-7B6FCA1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5B4AD5-C44B-401A-E1BA-C5D90ACB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33" y="1822671"/>
            <a:ext cx="6838627" cy="46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BA82A1D-D76B-404A-15AA-D20061D6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4029869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1A8B8-030B-B7D1-6D65-236EEA8F4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D0B46C55-9DB0-DF2C-4241-FBD3A9FF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45EDAFDB-5FE5-696F-09B9-DC307838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482CCFE-E39A-91C0-711F-58395BA0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30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6E98623-F571-A237-0170-B2F68790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4D0050-FBDB-0DCB-8FB3-FC11AAE51A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2033591"/>
            <a:ext cx="11377084" cy="4210049"/>
          </a:xfrm>
        </p:spPr>
        <p:txBody>
          <a:bodyPr/>
          <a:lstStyle/>
          <a:p>
            <a:r>
              <a:rPr lang="de-DE" sz="2400" b="1" i="0" dirty="0">
                <a:solidFill>
                  <a:srgbClr val="000000"/>
                </a:solidFill>
                <a:effectLst/>
                <a:latin typeface="+mj-lt"/>
              </a:rPr>
              <a:t>Ein systematisches Projektmanagement soll sicherstellen, dass </a:t>
            </a:r>
            <a:endParaRPr lang="de-DE" sz="2400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projektwürdige Vorhaben auch entsprechend definiert und durchgeführt werden,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Projektteams ergebnisorientierter arbeiten und ihre Problemlösungskompetenz erhöhen,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die Zusammenarbeit bei komplexen Vorhaben effektiv gestaltet und koordiniert wird,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sich die Beschäftigten mit ihrer Projektarbeit identifizieren und ihr Sinn für Eigenverantwortung und effektives Arbeiten wächst.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der aktuelle Projektstatus jederzeit transparent und nachvollziehbar 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3826B9AA-7264-139E-3CD6-AE9D69B61301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38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84534-4DD4-691E-04DD-E05B1EB56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EE4512FF-8DCC-BBC2-FABE-9D6ED3E3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10E538C-5950-DCCA-B6D0-B8E01692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7C0C6C20-5166-4B4A-F2B3-D391042D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8FBFB3A-2009-15CB-8197-AB5BE2B8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C9A29D-F97D-8B07-C38C-3D6ECD3799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1" y="2033591"/>
            <a:ext cx="11377084" cy="4210049"/>
          </a:xfrm>
        </p:spPr>
        <p:txBody>
          <a:bodyPr/>
          <a:lstStyle/>
          <a:p>
            <a:r>
              <a:rPr lang="de-DE" sz="2400" i="0" u="sng" dirty="0">
                <a:solidFill>
                  <a:srgbClr val="000000"/>
                </a:solidFill>
                <a:effectLst/>
                <a:latin typeface="+mj-lt"/>
              </a:rPr>
              <a:t>Wichtig</a:t>
            </a:r>
            <a:r>
              <a:rPr lang="de-DE" sz="2400" i="0" dirty="0">
                <a:solidFill>
                  <a:srgbClr val="000000"/>
                </a:solidFill>
                <a:effectLst/>
                <a:latin typeface="+mj-lt"/>
              </a:rPr>
              <a:t>: es gibt nicht </a:t>
            </a:r>
            <a:r>
              <a:rPr lang="de-DE" sz="2400" b="1" i="0" dirty="0">
                <a:solidFill>
                  <a:srgbClr val="000000"/>
                </a:solidFill>
                <a:effectLst/>
                <a:latin typeface="+mj-lt"/>
              </a:rPr>
              <a:t>DIE</a:t>
            </a:r>
            <a:r>
              <a:rPr lang="de-DE" sz="2400" i="0" dirty="0">
                <a:solidFill>
                  <a:srgbClr val="000000"/>
                </a:solidFill>
                <a:effectLst/>
                <a:latin typeface="+mj-lt"/>
              </a:rPr>
              <a:t> Methode!</a:t>
            </a:r>
          </a:p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u="sng" dirty="0">
                <a:solidFill>
                  <a:srgbClr val="000000"/>
                </a:solidFill>
              </a:rPr>
              <a:t>Arten von Projektmanagement</a:t>
            </a:r>
            <a:r>
              <a:rPr lang="de-DE" dirty="0">
                <a:solidFill>
                  <a:srgbClr val="000000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Klassisches Projektmanagement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Agiles Projektmanagement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Hybrides Projektmanagement</a:t>
            </a: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EDFE4BF1-D10A-9560-C50D-C3D586A8087E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B0D341-3A76-14A7-B387-93C5920D2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654" y="1916967"/>
            <a:ext cx="5993831" cy="446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0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5FBB6-CF0F-C312-8DE6-DD8A28588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8FE393A3-045D-8073-1324-701C652BF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BB0D872-7E32-3362-0133-9B0DF8A2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656062B-4A88-0A7A-D7C4-87150947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32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47FF47D7-E6C1-0020-1C6E-81F15CA0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AB259B0D-0AAE-1B49-53A6-50C1AF4ACA35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DE" u="sng" dirty="0"/>
              <a:t>Klassisches 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7C84930-7EF8-4D1A-1A3F-6F2967BEB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u="sng" dirty="0">
                <a:solidFill>
                  <a:srgbClr val="000000"/>
                </a:solidFill>
              </a:rPr>
              <a:t>zu Projektbeginn</a:t>
            </a:r>
            <a:r>
              <a:rPr lang="de-DE" dirty="0">
                <a:solidFill>
                  <a:srgbClr val="000000"/>
                </a:solidFill>
              </a:rPr>
              <a:t> ein </a:t>
            </a:r>
            <a:r>
              <a:rPr lang="de-DE" b="1" dirty="0">
                <a:solidFill>
                  <a:srgbClr val="000000"/>
                </a:solidFill>
              </a:rPr>
              <a:t>definierter Endzustand</a:t>
            </a:r>
            <a:r>
              <a:rPr lang="de-DE" dirty="0">
                <a:solidFill>
                  <a:srgbClr val="000000"/>
                </a:solidFill>
              </a:rPr>
              <a:t> bzw. ein Projektergebnis beschrieben und weitestgehend vorab geplant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u="sng" dirty="0">
                <a:solidFill>
                  <a:srgbClr val="000000"/>
                </a:solidFill>
              </a:rPr>
              <a:t>Vorgaben</a:t>
            </a:r>
            <a:r>
              <a:rPr lang="de-DE" dirty="0">
                <a:solidFill>
                  <a:srgbClr val="000000"/>
                </a:solidFill>
              </a:rPr>
              <a:t>, wie was erreicht werden soll, </a:t>
            </a:r>
            <a:r>
              <a:rPr lang="de-DE" u="sng" dirty="0">
                <a:solidFill>
                  <a:srgbClr val="000000"/>
                </a:solidFill>
              </a:rPr>
              <a:t>Ressourcen klar zugeteilt</a:t>
            </a:r>
            <a:r>
              <a:rPr lang="de-DE" dirty="0">
                <a:solidFill>
                  <a:srgbClr val="000000"/>
                </a:solidFill>
              </a:rPr>
              <a:t>, Kosten schon im Voraus abgeschätzt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u="sng" dirty="0">
                <a:solidFill>
                  <a:srgbClr val="000000"/>
                </a:solidFill>
              </a:rPr>
              <a:t>Gefahr</a:t>
            </a:r>
            <a:r>
              <a:rPr lang="de-DE" dirty="0">
                <a:solidFill>
                  <a:srgbClr val="000000"/>
                </a:solidFill>
              </a:rPr>
              <a:t>: Projekte laufen aus dem Ruder, weil sie </a:t>
            </a:r>
            <a:r>
              <a:rPr lang="de-DE" b="1" dirty="0">
                <a:solidFill>
                  <a:srgbClr val="000000"/>
                </a:solidFill>
              </a:rPr>
              <a:t>viel teurer als geplant</a:t>
            </a:r>
            <a:r>
              <a:rPr lang="de-DE" dirty="0">
                <a:solidFill>
                  <a:srgbClr val="000000"/>
                </a:solidFill>
              </a:rPr>
              <a:t> werden, weil sie </a:t>
            </a:r>
            <a:r>
              <a:rPr lang="de-DE" b="1" dirty="0">
                <a:solidFill>
                  <a:srgbClr val="000000"/>
                </a:solidFill>
              </a:rPr>
              <a:t>viel länger als geplant</a:t>
            </a:r>
            <a:r>
              <a:rPr lang="de-DE" dirty="0">
                <a:solidFill>
                  <a:srgbClr val="000000"/>
                </a:solidFill>
              </a:rPr>
              <a:t> dauern</a:t>
            </a: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1D9CA49B-9D69-66D7-3AE8-630EF832D54B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002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6F1EF-8713-EC86-7293-777CD4216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8E36ADED-95EF-6A84-1370-D8C448A4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D9C31A6-8CCE-C2B4-4103-88A37A59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AC89745-59C6-1A1D-30DD-E0061D3B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E44650F1-D3B2-3326-3594-EA94B530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EB4594EC-7C1E-A10A-AC8B-C721DE31AB1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DE" u="sng" dirty="0"/>
              <a:t>Klassisches 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5906FA3-7F31-F687-496F-F5B0312A9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>
                <a:solidFill>
                  <a:srgbClr val="000000"/>
                </a:solidFill>
              </a:rPr>
              <a:t>Methode</a:t>
            </a:r>
            <a:r>
              <a:rPr lang="de-DE" dirty="0">
                <a:solidFill>
                  <a:srgbClr val="000000"/>
                </a:solidFill>
              </a:rPr>
              <a:t>: Wasserfallmodell</a:t>
            </a:r>
          </a:p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DCA3FD2D-5693-8B1B-C804-777622191C77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  <p:pic>
        <p:nvPicPr>
          <p:cNvPr id="3076" name="Picture 4" descr="Wasserfallmodell">
            <a:extLst>
              <a:ext uri="{FF2B5EF4-FFF2-40B4-BE49-F238E27FC236}">
                <a16:creationId xmlns:a16="http://schemas.microsoft.com/office/drawing/2014/main" id="{21E7D3A3-9D8D-E955-C322-E5DCC2054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21" y="3232979"/>
            <a:ext cx="8716264" cy="294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986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8DF26-D583-128F-0B52-E11AE1A1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33356AB0-AAC4-2877-FC26-460CD664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9037866-56AA-10E2-08AC-600CD9E7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7561E200-290E-C565-3533-7FFCAC12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34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756F6AD8-05A0-2FE5-D3A5-F656EAE8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54DEE2C0-D566-B2E3-6727-FECDFAAF246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DE" u="sng" dirty="0"/>
              <a:t>Klassisches 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6E12E03-3922-7936-C984-D73FD57EB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>
                <a:solidFill>
                  <a:srgbClr val="000000"/>
                </a:solidFill>
              </a:rPr>
              <a:t>Methode</a:t>
            </a:r>
            <a:r>
              <a:rPr lang="de-DE" dirty="0">
                <a:solidFill>
                  <a:srgbClr val="000000"/>
                </a:solidFill>
              </a:rPr>
              <a:t>: V-Modell</a:t>
            </a:r>
          </a:p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D45EC02C-853F-651A-DE6F-DD2F477A1E4D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  <p:pic>
        <p:nvPicPr>
          <p:cNvPr id="2050" name="Picture 2" descr="V-Modell">
            <a:extLst>
              <a:ext uri="{FF2B5EF4-FFF2-40B4-BE49-F238E27FC236}">
                <a16:creationId xmlns:a16="http://schemas.microsoft.com/office/drawing/2014/main" id="{0D872F6A-E699-4869-34FC-8D6FE806E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85" y="2440852"/>
            <a:ext cx="7886700" cy="397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92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6527C-C8F8-98E3-06C6-C88AD52D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70519F08-217D-389B-7F09-474B8527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34F6AEC-80EA-18A8-7E46-1F4CC318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5157A6C-5073-BC2A-F57F-2194A097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35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D2D1B7E2-AF30-B7FB-BEFC-BC66B0B7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CBFDE986-04AD-7332-ACDA-85B30639A1FB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DE" u="sng" dirty="0"/>
              <a:t>Agiles 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54E0AB2-E556-AFB5-A262-CB26A2DA6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zu Projektstart </a:t>
            </a:r>
            <a:r>
              <a:rPr lang="de-DE" b="1" dirty="0">
                <a:solidFill>
                  <a:srgbClr val="000000"/>
                </a:solidFill>
              </a:rPr>
              <a:t>kein detailliert beschriebenes Projektergebnis</a:t>
            </a:r>
            <a:r>
              <a:rPr lang="de-DE" dirty="0">
                <a:solidFill>
                  <a:srgbClr val="000000"/>
                </a:solidFill>
              </a:rPr>
              <a:t> erwartet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Projektumfang wird </a:t>
            </a:r>
            <a:r>
              <a:rPr lang="de-DE" u="sng" dirty="0">
                <a:solidFill>
                  <a:srgbClr val="000000"/>
                </a:solidFill>
              </a:rPr>
              <a:t>iterativ</a:t>
            </a:r>
            <a:r>
              <a:rPr lang="de-DE" dirty="0">
                <a:solidFill>
                  <a:srgbClr val="000000"/>
                </a:solidFill>
              </a:rPr>
              <a:t> in kurzen Intervallen immer wieder überprüft und </a:t>
            </a:r>
            <a:r>
              <a:rPr lang="de-DE" u="sng" dirty="0">
                <a:solidFill>
                  <a:srgbClr val="000000"/>
                </a:solidFill>
              </a:rPr>
              <a:t>flexibel</a:t>
            </a:r>
            <a:r>
              <a:rPr lang="de-DE" dirty="0">
                <a:solidFill>
                  <a:srgbClr val="000000"/>
                </a:solidFill>
              </a:rPr>
              <a:t> angepasst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ermöglicht eine </a:t>
            </a:r>
            <a:r>
              <a:rPr lang="de-DE" u="sng" dirty="0">
                <a:solidFill>
                  <a:srgbClr val="000000"/>
                </a:solidFill>
              </a:rPr>
              <a:t>schrittweise und flexible Projektentwicklung</a:t>
            </a:r>
            <a:r>
              <a:rPr lang="de-DE" dirty="0">
                <a:solidFill>
                  <a:srgbClr val="000000"/>
                </a:solidFill>
              </a:rPr>
              <a:t>, </a:t>
            </a:r>
            <a:r>
              <a:rPr lang="de-DE" b="1" dirty="0">
                <a:solidFill>
                  <a:srgbClr val="000000"/>
                </a:solidFill>
              </a:rPr>
              <a:t>schneller verwendbare Projektergebnisse</a:t>
            </a:r>
            <a:r>
              <a:rPr lang="de-DE" dirty="0">
                <a:solidFill>
                  <a:srgbClr val="000000"/>
                </a:solidFill>
              </a:rPr>
              <a:t> und eine </a:t>
            </a:r>
            <a:r>
              <a:rPr lang="de-DE" b="1" dirty="0">
                <a:solidFill>
                  <a:srgbClr val="000000"/>
                </a:solidFill>
              </a:rPr>
              <a:t>höhere Kundenzufriedenheit</a:t>
            </a:r>
            <a:r>
              <a:rPr lang="de-DE" dirty="0">
                <a:solidFill>
                  <a:srgbClr val="000000"/>
                </a:solidFill>
              </a:rPr>
              <a:t> durch passgenaue Lösungen</a:t>
            </a: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90C5EEC5-BA97-4F19-9130-D862ABB3E3A5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5657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288E3-5B97-D597-1BB6-1BBE1DE5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339C2D4A-C78F-0054-F0DD-AE3131CE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3C3CD03-BCD1-C8CE-163A-819F6D3A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5D7200C-E504-874B-E0FA-0DD56D68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36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C7A8928B-257D-1E2F-8B3C-0BDED98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927B7BA2-3587-E13C-9D3A-C4B5ADA249E9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DE" u="sng" dirty="0"/>
              <a:t>Agiles 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D616086-E6DB-925E-9394-75C38839D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>
                <a:solidFill>
                  <a:srgbClr val="000000"/>
                </a:solidFill>
              </a:rPr>
              <a:t>Methode</a:t>
            </a:r>
            <a:r>
              <a:rPr lang="de-DE" dirty="0">
                <a:solidFill>
                  <a:srgbClr val="000000"/>
                </a:solidFill>
              </a:rPr>
              <a:t>: </a:t>
            </a:r>
            <a:r>
              <a:rPr lang="de-DE" dirty="0" err="1">
                <a:solidFill>
                  <a:srgbClr val="000000"/>
                </a:solidFill>
              </a:rPr>
              <a:t>Scrum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0AA8810C-7230-8424-AC44-267DE5D010B1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  <p:pic>
        <p:nvPicPr>
          <p:cNvPr id="4098" name="Picture 2" descr="SCRUM statt Wasserfallmodell">
            <a:extLst>
              <a:ext uri="{FF2B5EF4-FFF2-40B4-BE49-F238E27FC236}">
                <a16:creationId xmlns:a16="http://schemas.microsoft.com/office/drawing/2014/main" id="{610CD2FB-4593-93FC-4C43-478AE09F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2" y="2555747"/>
            <a:ext cx="8983133" cy="382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267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F59B7-EA1B-DF40-AE87-DD49DC8B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F29035B9-B5C5-A53F-9773-0643E933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290B243-022D-940F-4849-6CC410CE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F68116E-FA95-A8D9-2C17-FCF56017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37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7DD8D39D-DBCC-2C28-D495-3E7546E5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01D829E1-E105-28B2-832B-2C9C5E2BBEF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DE" u="sng" dirty="0"/>
              <a:t>Agiles 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FA42AEF-6529-14BD-9B50-76ACAAB1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>
                <a:solidFill>
                  <a:srgbClr val="000000"/>
                </a:solidFill>
              </a:rPr>
              <a:t>Methode</a:t>
            </a:r>
            <a:r>
              <a:rPr lang="de-DE" dirty="0">
                <a:solidFill>
                  <a:srgbClr val="000000"/>
                </a:solidFill>
              </a:rPr>
              <a:t>: Kanban</a:t>
            </a: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3C7163AF-FAFF-BDB1-8D2D-D09B964C84FB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  <p:pic>
        <p:nvPicPr>
          <p:cNvPr id="5124" name="Picture 4" descr="Kanban-Board: Hintergründe, Vorteile und OTRS-Feature">
            <a:extLst>
              <a:ext uri="{FF2B5EF4-FFF2-40B4-BE49-F238E27FC236}">
                <a16:creationId xmlns:a16="http://schemas.microsoft.com/office/drawing/2014/main" id="{DC9BB2D1-19A4-F52A-0C0F-69D8E944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130" y="1897829"/>
            <a:ext cx="6716356" cy="44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1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B0FE8-FB2C-FDC1-819E-E7CE57E4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5B9A389E-C635-3397-BD7A-A6521A99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53010FF-9608-3AD6-6BDB-DDFE461C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505EB41-EBBE-B41D-B0D3-4641B1C8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38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FA51A931-B2C0-2CB7-B888-47659B33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31589D4E-459E-75EB-6256-A17AF7F3ED79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DE" u="sng" dirty="0"/>
              <a:t>Hybrides 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26E55D9-42E3-AE1B-A445-42914FB74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0000"/>
                </a:solidFill>
              </a:rPr>
              <a:t>Mischform</a:t>
            </a:r>
            <a:r>
              <a:rPr lang="de-DE" dirty="0">
                <a:solidFill>
                  <a:srgbClr val="000000"/>
                </a:solidFill>
              </a:rPr>
              <a:t> aus klassischem und agilem Projektmanagement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Besonderheiten der beiden Ansätze werden </a:t>
            </a:r>
            <a:r>
              <a:rPr lang="de-DE" b="1" dirty="0">
                <a:solidFill>
                  <a:srgbClr val="000000"/>
                </a:solidFill>
              </a:rPr>
              <a:t>sinnvoll</a:t>
            </a:r>
            <a:r>
              <a:rPr lang="de-DE" dirty="0">
                <a:solidFill>
                  <a:srgbClr val="000000"/>
                </a:solidFill>
              </a:rPr>
              <a:t> kombiniert, um </a:t>
            </a:r>
            <a:r>
              <a:rPr lang="de-DE" u="sng" dirty="0">
                <a:solidFill>
                  <a:srgbClr val="000000"/>
                </a:solidFill>
              </a:rPr>
              <a:t>bestmöglich und angemessen</a:t>
            </a:r>
            <a:r>
              <a:rPr lang="de-DE" dirty="0">
                <a:solidFill>
                  <a:srgbClr val="000000"/>
                </a:solidFill>
              </a:rPr>
              <a:t> auf die Projektanforderungen hin zu reagieren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</a:endParaRPr>
          </a:p>
          <a:p>
            <a:r>
              <a:rPr lang="de-DE" u="sng" dirty="0">
                <a:solidFill>
                  <a:srgbClr val="000000"/>
                </a:solidFill>
              </a:rPr>
              <a:t>Beispiel</a:t>
            </a:r>
            <a:r>
              <a:rPr lang="de-DE" dirty="0">
                <a:solidFill>
                  <a:srgbClr val="000000"/>
                </a:solidFill>
              </a:rPr>
              <a:t>: komplexe Teilprojekte oder Arbeitspakete werden agil verwaltet, während das Gesamtprojekt klassisch gesteuert wird</a:t>
            </a: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E5D10C6A-3A68-6F3F-7962-F1FA90E5BDBF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570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69F7-D42B-9CDE-987E-1200A50A3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CD133A8A-ECB1-1C2B-C982-CD2DB7FF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3D9D168-6086-E81D-4CB7-65E1682F7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1EE8D-722A-43AB-3771-D93B7A13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39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AF75B21-ABB0-F6EA-8AB5-D22AF1D7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0EC66F1-2FA8-42A4-7404-553649993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5" y="2148572"/>
            <a:ext cx="2870195" cy="4095069"/>
          </a:xfrm>
        </p:spPr>
        <p:txBody>
          <a:bodyPr/>
          <a:lstStyle/>
          <a:p>
            <a:r>
              <a:rPr lang="de-DE" u="sng" dirty="0">
                <a:solidFill>
                  <a:srgbClr val="000000"/>
                </a:solidFill>
              </a:rPr>
              <a:t>Tool</a:t>
            </a:r>
            <a:r>
              <a:rPr lang="de-DE" dirty="0">
                <a:solidFill>
                  <a:srgbClr val="000000"/>
                </a:solidFill>
              </a:rPr>
              <a:t>: Jira</a:t>
            </a: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8A868F84-DC8B-F3A3-F27C-BEFCAFCB93D0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  <p:pic>
        <p:nvPicPr>
          <p:cNvPr id="6146" name="Picture 2" descr="Screenshot: Advanced Roadmaps">
            <a:extLst>
              <a:ext uri="{FF2B5EF4-FFF2-40B4-BE49-F238E27FC236}">
                <a16:creationId xmlns:a16="http://schemas.microsoft.com/office/drawing/2014/main" id="{BC43BC48-4A7A-AA96-60B0-1B80C7BF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667" y="1865295"/>
            <a:ext cx="8015818" cy="458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46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60C9D-B7C6-16B1-7E65-67A8C5BAF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D2DD8A07-73DE-5702-F71E-486E627C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5EEB0DEC-B40E-BB00-5B7E-1728DA0D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32F7498A-D112-3156-240C-30906477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C4225F9-F395-F702-0508-2B106A15CC1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b="1" dirty="0"/>
              <a:t>Wie</a:t>
            </a:r>
            <a:r>
              <a:rPr lang="de-DE" dirty="0"/>
              <a:t> kann eine App entwickelt werden, so dass </a:t>
            </a:r>
            <a:r>
              <a:rPr lang="de-DE" u="sng" dirty="0"/>
              <a:t>folgende Eigenschaften </a:t>
            </a:r>
            <a:r>
              <a:rPr lang="de-DE" dirty="0"/>
              <a:t>zutreffen?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dirty="0"/>
              <a:t>funktional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dirty="0"/>
              <a:t>benutzerfreundlich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de-DE" dirty="0"/>
              <a:t>hochqualitatives Design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B7CFC6-9F58-07FE-8FFA-1CDEB3F6C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7172" y="2556811"/>
            <a:ext cx="5543036" cy="390308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8DC3C293-A65B-5ED6-3125-9A4C60D4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255566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E069A-7AD4-F53B-6BE0-8419D653E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7F08C48D-2C49-BC29-957C-603658C6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A7584D03-12F9-F1C9-D13A-F6C34DA5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3BE9829-905C-6C78-182F-ADDAD366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40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236A7A5-C4F2-33AA-0533-F459D821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dirty="0"/>
              <a:t>PROJEKTMANAGEMENT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143B0FE-AFA4-AEA8-01E5-73F6054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5" y="2148572"/>
            <a:ext cx="2870195" cy="4095070"/>
          </a:xfrm>
        </p:spPr>
        <p:txBody>
          <a:bodyPr/>
          <a:lstStyle/>
          <a:p>
            <a:r>
              <a:rPr lang="de-DE" u="sng" dirty="0">
                <a:solidFill>
                  <a:srgbClr val="000000"/>
                </a:solidFill>
              </a:rPr>
              <a:t>Tool</a:t>
            </a:r>
            <a:r>
              <a:rPr lang="de-DE" dirty="0">
                <a:solidFill>
                  <a:srgbClr val="000000"/>
                </a:solidFill>
              </a:rPr>
              <a:t>: </a:t>
            </a:r>
            <a:r>
              <a:rPr lang="de-DE" dirty="0" err="1">
                <a:solidFill>
                  <a:srgbClr val="000000"/>
                </a:solidFill>
              </a:rPr>
              <a:t>ClickUp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6B1465CD-733E-A48C-F068-0F400592FE0D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E6D0F00-DF4D-0C37-D99D-B09BE904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824522"/>
            <a:ext cx="8100484" cy="46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521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E6F120-DBB2-52E5-A593-90CE6EE3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019B50-29DA-4AD7-0E27-EC82F691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6286BA-D7E5-A159-A480-791402C7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C39ECA92-1431-E3CA-23E2-859BB4B65DF9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de-DE" dirty="0"/>
              <a:t>Bei weiteren Fragen kontaktiert mich bitte unter:</a:t>
            </a:r>
          </a:p>
          <a:p>
            <a:endParaRPr lang="de-DE" dirty="0"/>
          </a:p>
          <a:p>
            <a:r>
              <a:rPr lang="de-DE" dirty="0"/>
              <a:t>cdeme@stud.hs-heilbronn.de</a:t>
            </a:r>
          </a:p>
        </p:txBody>
      </p:sp>
      <p:sp>
        <p:nvSpPr>
          <p:cNvPr id="8" name="Vertikaler Textplatzhalter 7">
            <a:extLst>
              <a:ext uri="{FF2B5EF4-FFF2-40B4-BE49-F238E27FC236}">
                <a16:creationId xmlns:a16="http://schemas.microsoft.com/office/drawing/2014/main" id="{367C077B-0642-5FB4-5B67-19D62D7E4AF9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/>
        <p:txBody>
          <a:bodyPr/>
          <a:lstStyle/>
          <a:p>
            <a:r>
              <a:rPr lang="de-DE" dirty="0"/>
              <a:t>VIELEN DANK FÜR EURE </a:t>
            </a:r>
            <a:r>
              <a:rPr lang="de-DE" dirty="0" err="1"/>
              <a:t>AUFMErkSAMKEIT</a:t>
            </a:r>
            <a:r>
              <a:rPr lang="de-DE" dirty="0"/>
              <a:t>!</a:t>
            </a:r>
          </a:p>
        </p:txBody>
      </p:sp>
      <p:pic>
        <p:nvPicPr>
          <p:cNvPr id="9" name="Bildplatzhalter 8" descr="Ein Bild, das draußen, Person, Himmel, Kleidung enthält.">
            <a:extLst>
              <a:ext uri="{FF2B5EF4-FFF2-40B4-BE49-F238E27FC236}">
                <a16:creationId xmlns:a16="http://schemas.microsoft.com/office/drawing/2014/main" id="{CEF8102D-F98C-AD6B-F733-BE38728B458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11024" t="30272" r="18780" b="30243"/>
          <a:stretch/>
        </p:blipFill>
        <p:spPr>
          <a:xfrm>
            <a:off x="576000" y="4716000"/>
            <a:ext cx="1080000" cy="1080000"/>
          </a:xfrm>
        </p:spPr>
      </p:pic>
    </p:spTree>
    <p:extLst>
      <p:ext uri="{BB962C8B-B14F-4D97-AF65-F5344CB8AC3E}">
        <p14:creationId xmlns:p14="http://schemas.microsoft.com/office/powerpoint/2010/main" val="154829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640EE-E72B-E921-6E62-BBF4743CE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A44B753-9D9C-86EF-2C10-487CEB2C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91BED1D5-5E8B-D97B-F291-EA498AEA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FD82580-3120-097E-E38B-D437F848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8F0D141-81FB-D2F5-D416-00FC8A22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934" y="2180492"/>
            <a:ext cx="3246733" cy="183935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FF3EA61-FCE1-3B5D-9165-1EBA984AD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9261" y="2180492"/>
            <a:ext cx="2332484" cy="183935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D885FEE-F5C8-BE30-A2DC-472787813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8962" y="2183466"/>
            <a:ext cx="2210224" cy="183637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611044-2E06-C69D-9A47-34573641172B}"/>
              </a:ext>
            </a:extLst>
          </p:cNvPr>
          <p:cNvSpPr/>
          <p:nvPr/>
        </p:nvSpPr>
        <p:spPr>
          <a:xfrm>
            <a:off x="827689" y="4803058"/>
            <a:ext cx="2655221" cy="90690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Entwicklung einer Idee</a:t>
            </a:r>
            <a:endParaRPr lang="en-DE" sz="2400" b="1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80A6E5A-FF34-D34F-9952-1103100D1055}"/>
              </a:ext>
            </a:extLst>
          </p:cNvPr>
          <p:cNvSpPr/>
          <p:nvPr/>
        </p:nvSpPr>
        <p:spPr>
          <a:xfrm>
            <a:off x="5228125" y="4814074"/>
            <a:ext cx="2332484" cy="90690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b="1" dirty="0"/>
              <a:t>Prototyping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42B9CC-89F7-7140-5F35-99A4C205E099}"/>
              </a:ext>
            </a:extLst>
          </p:cNvPr>
          <p:cNvSpPr/>
          <p:nvPr/>
        </p:nvSpPr>
        <p:spPr>
          <a:xfrm>
            <a:off x="9305824" y="4825091"/>
            <a:ext cx="2210224" cy="90690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b="1" dirty="0"/>
              <a:t>Entwicklung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D0A62DC-03EA-D3F5-C410-FEDC8D158239}"/>
              </a:ext>
            </a:extLst>
          </p:cNvPr>
          <p:cNvSpPr/>
          <p:nvPr/>
        </p:nvSpPr>
        <p:spPr>
          <a:xfrm>
            <a:off x="4219614" y="2906736"/>
            <a:ext cx="593622" cy="38686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F23A9FF-08DA-A946-36BF-27E46E81D009}"/>
              </a:ext>
            </a:extLst>
          </p:cNvPr>
          <p:cNvSpPr/>
          <p:nvPr/>
        </p:nvSpPr>
        <p:spPr>
          <a:xfrm>
            <a:off x="8284137" y="2906736"/>
            <a:ext cx="593622" cy="38686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994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DD3D8-5F08-E6BE-D16F-0A1AA16C2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A5D4E68-4317-8EA5-6464-41F21195C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415CE72-9B74-008A-0882-CCFBA341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3BF3FD9-338B-1D61-73CD-2502D10C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132563E-7C97-C11D-B7AD-765E1CB64EF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b="1" dirty="0"/>
              <a:t>Entwurfskonzepte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Design </a:t>
            </a:r>
            <a:r>
              <a:rPr lang="de-DE" dirty="0" err="1"/>
              <a:t>Thinking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User </a:t>
            </a:r>
            <a:r>
              <a:rPr lang="de-DE" dirty="0" err="1"/>
              <a:t>Requirements</a:t>
            </a:r>
            <a:r>
              <a:rPr lang="de-DE" dirty="0"/>
              <a:t> Engineering</a:t>
            </a:r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0231E4C-56CC-1940-50A1-5079B6C1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E1C435-55FB-F021-6035-846936028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6751" y="3150132"/>
            <a:ext cx="4996738" cy="33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Ein Bild, das Kreis, Farbigkeit, Symmetrie, Fraktalkunst enthält.&#10;&#10;Automatisch generierte Beschreibung">
            <a:extLst>
              <a:ext uri="{FF2B5EF4-FFF2-40B4-BE49-F238E27FC236}">
                <a16:creationId xmlns:a16="http://schemas.microsoft.com/office/drawing/2014/main" id="{9A62B0B1-CDB6-0091-81EE-14FD0F5CC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89" b="13591"/>
          <a:stretch/>
        </p:blipFill>
        <p:spPr>
          <a:xfrm>
            <a:off x="61897" y="1247775"/>
            <a:ext cx="12191980" cy="5610225"/>
          </a:xfrm>
          <a:prstGeom prst="rect">
            <a:avLst/>
          </a:prstGeom>
          <a:noFill/>
        </p:spPr>
      </p:pic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0" y="4176717"/>
            <a:ext cx="12192000" cy="2681286"/>
          </a:xfrm>
        </p:spPr>
        <p:txBody>
          <a:bodyPr anchor="t">
            <a:normAutofit/>
          </a:bodyPr>
          <a:lstStyle/>
          <a:p>
            <a:r>
              <a:rPr lang="de-DE" dirty="0"/>
              <a:t>DESIGN THINKING</a:t>
            </a:r>
          </a:p>
        </p:txBody>
      </p:sp>
      <p:sp>
        <p:nvSpPr>
          <p:cNvPr id="38" name="Vertical Text Placeholder 5">
            <a:extLst>
              <a:ext uri="{FF2B5EF4-FFF2-40B4-BE49-F238E27FC236}">
                <a16:creationId xmlns:a16="http://schemas.microsoft.com/office/drawing/2014/main" id="{F9541075-E0F7-6F4E-EAE7-297A6344F726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>
          <a:xfrm>
            <a:off x="1026000" y="4914406"/>
            <a:ext cx="180000" cy="28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umsplatzhalter 10" hidden="1">
            <a:extLst>
              <a:ext uri="{FF2B5EF4-FFF2-40B4-BE49-F238E27FC236}">
                <a16:creationId xmlns:a16="http://schemas.microsoft.com/office/drawing/2014/main" id="{1157627F-B7DC-4EFF-BD81-1A592AB8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A5FA3907-DD6F-499A-A65E-989C1842BAD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Christian Deme / Fakultät Informatik / Angewandte Informatik / Prof. Dr.-Ing. Wolfgang Hess | WiSe 2024/25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E13F4B6-5C66-434E-98D4-89A7550EC8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83775" y="6983413"/>
            <a:ext cx="1900238" cy="2159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/>
              <a:t>|  </a:t>
            </a:r>
            <a:fld id="{E6B5151A-17C4-4431-8407-112C0160A8B6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3" name="Datumsplatzhalter 10">
            <a:extLst>
              <a:ext uri="{FF2B5EF4-FFF2-40B4-BE49-F238E27FC236}">
                <a16:creationId xmlns:a16="http://schemas.microsoft.com/office/drawing/2014/main" id="{4F4A4C45-A42E-A25E-D60D-E903B4AF1B8D}"/>
              </a:ext>
            </a:extLst>
          </p:cNvPr>
          <p:cNvSpPr txBox="1">
            <a:spLocks/>
          </p:cNvSpPr>
          <p:nvPr/>
        </p:nvSpPr>
        <p:spPr>
          <a:xfrm>
            <a:off x="406401" y="260078"/>
            <a:ext cx="7375299" cy="25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20" b="1" kern="1200" spc="6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1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/>
              <a:t>Campus Sontheim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794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9FE0E-9D55-348C-6702-4EEB09F3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D666180E-FCCE-E7BB-E214-D955418D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4846135F-B7C4-B33F-8314-277940A1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17A2AC7-7B53-EAC9-BF14-CE142BA1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C30CEBE2-982E-4E30-1A0C-04368F14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THINKING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406769-E4E1-32AF-7410-76FCDC844DF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405" y="2033591"/>
            <a:ext cx="8536427" cy="4210049"/>
          </a:xfrm>
        </p:spPr>
        <p:txBody>
          <a:bodyPr/>
          <a:lstStyle/>
          <a:p>
            <a:r>
              <a:rPr lang="en-US" dirty="0" err="1"/>
              <a:t>Begriff</a:t>
            </a:r>
            <a:r>
              <a:rPr lang="en-US" dirty="0"/>
              <a:t> </a:t>
            </a:r>
            <a:r>
              <a:rPr lang="en-US" dirty="0" err="1"/>
              <a:t>geprägt</a:t>
            </a:r>
            <a:r>
              <a:rPr lang="en-US" dirty="0"/>
              <a:t> von</a:t>
            </a:r>
            <a:r>
              <a:rPr lang="en-DE" dirty="0"/>
              <a:t> Tim Brown, englischer Industriedesigner von IDEO (</a:t>
            </a:r>
            <a:r>
              <a:rPr lang="en-GB" dirty="0" err="1"/>
              <a:t>internationale</a:t>
            </a:r>
            <a:r>
              <a:rPr lang="en-GB" dirty="0"/>
              <a:t> Design- und </a:t>
            </a:r>
            <a:r>
              <a:rPr lang="en-GB" dirty="0" err="1"/>
              <a:t>Innovationsberatung</a:t>
            </a:r>
            <a:r>
              <a:rPr lang="en-DE" dirty="0"/>
              <a:t>)</a:t>
            </a:r>
          </a:p>
          <a:p>
            <a:endParaRPr lang="en-GB" i="1" dirty="0"/>
          </a:p>
          <a:p>
            <a:endParaRPr lang="en-GB" i="1" dirty="0"/>
          </a:p>
          <a:p>
            <a:endParaRPr lang="en-GB" dirty="0"/>
          </a:p>
          <a:p>
            <a:r>
              <a:rPr lang="en-GB" dirty="0"/>
              <a:t>“</a:t>
            </a:r>
            <a:r>
              <a:rPr lang="en-GB" dirty="0" err="1"/>
              <a:t>Lösen</a:t>
            </a:r>
            <a:r>
              <a:rPr lang="en-GB" dirty="0"/>
              <a:t> von </a:t>
            </a:r>
            <a:r>
              <a:rPr lang="en-GB" dirty="0" err="1"/>
              <a:t>Problemen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effektiver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b="1" dirty="0"/>
              <a:t>Menschen </a:t>
            </a:r>
            <a:r>
              <a:rPr lang="en-GB" b="1" dirty="0" err="1"/>
              <a:t>verschiedener</a:t>
            </a:r>
            <a:r>
              <a:rPr lang="en-GB" b="1" dirty="0"/>
              <a:t> </a:t>
            </a:r>
            <a:r>
              <a:rPr lang="en-GB" b="1" dirty="0" err="1"/>
              <a:t>Disziplinen</a:t>
            </a:r>
            <a:r>
              <a:rPr lang="en-GB" dirty="0"/>
              <a:t> in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Umfeld</a:t>
            </a:r>
            <a:r>
              <a:rPr lang="en-GB" dirty="0"/>
              <a:t> </a:t>
            </a:r>
            <a:r>
              <a:rPr lang="en-GB" dirty="0" err="1"/>
              <a:t>zusammenarbeiten</a:t>
            </a:r>
            <a:r>
              <a:rPr lang="en-GB" dirty="0"/>
              <a:t>, das die </a:t>
            </a:r>
            <a:r>
              <a:rPr lang="en-GB" b="1" dirty="0" err="1"/>
              <a:t>Kreativität</a:t>
            </a:r>
            <a:r>
              <a:rPr lang="en-GB" dirty="0"/>
              <a:t> </a:t>
            </a:r>
            <a:r>
              <a:rPr lang="en-GB" dirty="0" err="1"/>
              <a:t>fördert</a:t>
            </a:r>
            <a:r>
              <a:rPr lang="en-GB" dirty="0"/>
              <a:t>”</a:t>
            </a:r>
            <a:endParaRPr lang="en-DE" dirty="0"/>
          </a:p>
          <a:p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A5BB0F-45DE-4857-BBEA-035AC126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9D5EC34-2DDA-0E72-23A1-CF27516916B1}"/>
              </a:ext>
            </a:extLst>
          </p:cNvPr>
          <p:cNvGrpSpPr/>
          <p:nvPr/>
        </p:nvGrpSpPr>
        <p:grpSpPr>
          <a:xfrm>
            <a:off x="-270702" y="-3495582"/>
            <a:ext cx="13070986" cy="2415789"/>
            <a:chOff x="-270702" y="-3495582"/>
            <a:chExt cx="13070986" cy="2415789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A3C9575F-C4CB-5655-947E-76540F2E6497}"/>
                </a:ext>
              </a:extLst>
            </p:cNvPr>
            <p:cNvSpPr/>
            <p:nvPr/>
          </p:nvSpPr>
          <p:spPr>
            <a:xfrm>
              <a:off x="5096988" y="-3495581"/>
              <a:ext cx="2415788" cy="241578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IDEEN-</a:t>
              </a:r>
            </a:p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FINDUNG</a:t>
              </a:r>
              <a:endParaRPr lang="de-DE" sz="14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BC09505F-712A-C455-FDD6-8B61315A8C56}"/>
                </a:ext>
              </a:extLst>
            </p:cNvPr>
            <p:cNvSpPr/>
            <p:nvPr/>
          </p:nvSpPr>
          <p:spPr>
            <a:xfrm>
              <a:off x="-270702" y="-3495582"/>
              <a:ext cx="2415789" cy="2415789"/>
            </a:xfrm>
            <a:prstGeom prst="ellipse">
              <a:avLst/>
            </a:prstGeom>
            <a:solidFill>
              <a:srgbClr val="009F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VERSTEHEN</a:t>
              </a:r>
              <a:endParaRPr lang="de-DE" sz="12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C7D6FA5-DFED-843F-550C-32963ECEAA50}"/>
                </a:ext>
              </a:extLst>
            </p:cNvPr>
            <p:cNvSpPr/>
            <p:nvPr/>
          </p:nvSpPr>
          <p:spPr>
            <a:xfrm>
              <a:off x="2413143" y="-3495582"/>
              <a:ext cx="2415789" cy="2415789"/>
            </a:xfrm>
            <a:prstGeom prst="ellipse">
              <a:avLst/>
            </a:prstGeom>
            <a:solidFill>
              <a:srgbClr val="64B32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SICHTWEISE</a:t>
              </a:r>
            </a:p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DEFINIEREN</a:t>
              </a:r>
              <a:endParaRPr lang="de-DE" sz="12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D7E56556-A8CB-4031-5E29-E8752B5A3C23}"/>
                </a:ext>
              </a:extLst>
            </p:cNvPr>
            <p:cNvSpPr/>
            <p:nvPr/>
          </p:nvSpPr>
          <p:spPr>
            <a:xfrm>
              <a:off x="7740742" y="-3495581"/>
              <a:ext cx="2415788" cy="2415788"/>
            </a:xfrm>
            <a:prstGeom prst="ellipse">
              <a:avLst/>
            </a:prstGeom>
            <a:solidFill>
              <a:srgbClr val="FF9E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PROTOTYP</a:t>
              </a:r>
            </a:p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ENTWICKELN</a:t>
              </a:r>
              <a:endParaRPr lang="de-DE" sz="14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1F2D4D8-144F-96AE-73FB-A86AE00EBB95}"/>
                </a:ext>
              </a:extLst>
            </p:cNvPr>
            <p:cNvSpPr/>
            <p:nvPr/>
          </p:nvSpPr>
          <p:spPr>
            <a:xfrm>
              <a:off x="10384496" y="-3495582"/>
              <a:ext cx="2415788" cy="2415788"/>
            </a:xfrm>
            <a:prstGeom prst="ellipse">
              <a:avLst/>
            </a:prstGeom>
            <a:solidFill>
              <a:srgbClr val="DC3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TESTEN</a:t>
              </a:r>
              <a:endParaRPr lang="de-DE" sz="14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</p:grp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FD201BBC-18D8-7B33-540C-33315C4D8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316" y="2033591"/>
            <a:ext cx="2602173" cy="19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EBAD99D-C713-EC89-DF64-D81327B1BB7B}"/>
              </a:ext>
            </a:extLst>
          </p:cNvPr>
          <p:cNvSpPr txBox="1"/>
          <p:nvPr/>
        </p:nvSpPr>
        <p:spPr>
          <a:xfrm flipH="1">
            <a:off x="9632019" y="4292117"/>
            <a:ext cx="1504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 dirty="0">
                <a:solidFill>
                  <a:schemeClr val="accent1"/>
                </a:solidFill>
              </a:rPr>
              <a:t>„“</a:t>
            </a:r>
          </a:p>
        </p:txBody>
      </p:sp>
    </p:spTree>
    <p:extLst>
      <p:ext uri="{BB962C8B-B14F-4D97-AF65-F5344CB8AC3E}">
        <p14:creationId xmlns:p14="http://schemas.microsoft.com/office/powerpoint/2010/main" val="3129136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8EE3-0A6C-5D34-749A-6525BD50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D0C8CC6C-4C60-A4ED-38CE-47469731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3B97EB63-65D6-3DE2-B3F7-6BA795E9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10558516" cy="216000"/>
          </a:xfrm>
        </p:spPr>
        <p:txBody>
          <a:bodyPr/>
          <a:lstStyle/>
          <a:p>
            <a:r>
              <a:rPr lang="de-DE"/>
              <a:t>Christian Deme / Fakultät Informatik / Angewandte Informatik / Prof. Dr.-Ing. Wolfgang Hess | WiSe 2024/25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47D9B0F-9E66-1788-5CF8-BC70D04A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2F0AB8-7AA2-EC40-F747-E6B55CB9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68" y="8245530"/>
            <a:ext cx="10353822" cy="32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C0468B-7223-1AB0-FA0F-322EE4DE7B55}"/>
              </a:ext>
            </a:extLst>
          </p:cNvPr>
          <p:cNvGrpSpPr/>
          <p:nvPr/>
        </p:nvGrpSpPr>
        <p:grpSpPr>
          <a:xfrm>
            <a:off x="-1686593" y="-3426410"/>
            <a:ext cx="15835011" cy="2415791"/>
            <a:chOff x="-1686593" y="-3426410"/>
            <a:chExt cx="15835011" cy="2415791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7133A0E8-E93E-40F7-21D1-6E958C68C07F}"/>
                </a:ext>
              </a:extLst>
            </p:cNvPr>
            <p:cNvSpPr/>
            <p:nvPr/>
          </p:nvSpPr>
          <p:spPr>
            <a:xfrm>
              <a:off x="6364938" y="-3426408"/>
              <a:ext cx="2415788" cy="241578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IDEEN-</a:t>
              </a:r>
            </a:p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FINDUNG</a:t>
              </a:r>
              <a:endParaRPr lang="de-DE" sz="14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9A6FF9EB-605F-1A13-6453-8D6418A38341}"/>
                </a:ext>
              </a:extLst>
            </p:cNvPr>
            <p:cNvSpPr/>
            <p:nvPr/>
          </p:nvSpPr>
          <p:spPr>
            <a:xfrm>
              <a:off x="-1686593" y="-3426408"/>
              <a:ext cx="2415789" cy="2415789"/>
            </a:xfrm>
            <a:prstGeom prst="ellipse">
              <a:avLst/>
            </a:prstGeom>
            <a:solidFill>
              <a:srgbClr val="009F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VERSTEHEN</a:t>
              </a:r>
              <a:endParaRPr lang="de-DE" sz="12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9A38B705-8F3A-99BF-0FAC-8D15DE9B7625}"/>
                </a:ext>
              </a:extLst>
            </p:cNvPr>
            <p:cNvSpPr/>
            <p:nvPr/>
          </p:nvSpPr>
          <p:spPr>
            <a:xfrm>
              <a:off x="3680038" y="-3426409"/>
              <a:ext cx="2415789" cy="2415789"/>
            </a:xfrm>
            <a:prstGeom prst="ellipse">
              <a:avLst/>
            </a:prstGeom>
            <a:solidFill>
              <a:srgbClr val="64B32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SICHTWEISE</a:t>
              </a:r>
            </a:p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DEFINIEREN</a:t>
              </a:r>
              <a:endParaRPr lang="de-DE" sz="12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02F56DF5-F8B4-9340-FD5E-B4CE8F922D9E}"/>
                </a:ext>
              </a:extLst>
            </p:cNvPr>
            <p:cNvSpPr/>
            <p:nvPr/>
          </p:nvSpPr>
          <p:spPr>
            <a:xfrm>
              <a:off x="9048784" y="-3426407"/>
              <a:ext cx="2415788" cy="2415788"/>
            </a:xfrm>
            <a:prstGeom prst="ellipse">
              <a:avLst/>
            </a:prstGeom>
            <a:solidFill>
              <a:srgbClr val="FF9E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PROTOTYP</a:t>
              </a:r>
            </a:p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ENTWICKELN</a:t>
              </a:r>
              <a:endParaRPr lang="de-DE" sz="14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A19C8DEE-3D16-F9DD-03BD-834E1F676736}"/>
                </a:ext>
              </a:extLst>
            </p:cNvPr>
            <p:cNvSpPr/>
            <p:nvPr/>
          </p:nvSpPr>
          <p:spPr>
            <a:xfrm>
              <a:off x="11732630" y="-3426407"/>
              <a:ext cx="2415788" cy="2415788"/>
            </a:xfrm>
            <a:prstGeom prst="ellipse">
              <a:avLst/>
            </a:prstGeom>
            <a:solidFill>
              <a:srgbClr val="DC3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TESTEN</a:t>
              </a:r>
              <a:endParaRPr lang="de-DE" sz="14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  <p:sp>
          <p:nvSpPr>
            <p:cNvPr id="15" name="Ellipse 2">
              <a:extLst>
                <a:ext uri="{FF2B5EF4-FFF2-40B4-BE49-F238E27FC236}">
                  <a16:creationId xmlns:a16="http://schemas.microsoft.com/office/drawing/2014/main" id="{9B87C8A5-070B-BA2A-3610-95912B5354D4}"/>
                </a:ext>
              </a:extLst>
            </p:cNvPr>
            <p:cNvSpPr/>
            <p:nvPr/>
          </p:nvSpPr>
          <p:spPr>
            <a:xfrm>
              <a:off x="995138" y="-3426410"/>
              <a:ext cx="2415789" cy="2415789"/>
            </a:xfrm>
            <a:prstGeom prst="ellipse">
              <a:avLst/>
            </a:prstGeom>
            <a:solidFill>
              <a:srgbClr val="EB8EB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latin typeface="Quire Sans" panose="020B0502040204020203" pitchFamily="34" charset="0"/>
                  <a:ea typeface="Gadugi" panose="020B0502040204020203" pitchFamily="34" charset="0"/>
                  <a:cs typeface="Quire Sans" panose="020B0502040204020203" pitchFamily="34" charset="0"/>
                </a:rPr>
                <a:t>BEOBACHTEN</a:t>
              </a:r>
              <a:endParaRPr lang="de-DE" sz="1200" b="1" dirty="0">
                <a:latin typeface="Quire Sans" panose="020B0502040204020203" pitchFamily="34" charset="0"/>
                <a:ea typeface="Gadugi" panose="020B0502040204020203" pitchFamily="34" charset="0"/>
                <a:cs typeface="Quire Sans" panose="020B0502040204020203" pitchFamily="34" charset="0"/>
              </a:endParaRPr>
            </a:p>
          </p:txBody>
        </p:sp>
      </p:grpSp>
      <p:pic>
        <p:nvPicPr>
          <p:cNvPr id="26" name="Picture 25" descr="A green and yellow circles with white text&#10;&#10;Description automatically generated">
            <a:extLst>
              <a:ext uri="{FF2B5EF4-FFF2-40B4-BE49-F238E27FC236}">
                <a16:creationId xmlns:a16="http://schemas.microsoft.com/office/drawing/2014/main" id="{952D40F4-55C6-E53F-7BA5-563D1AA1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24" y="3276442"/>
            <a:ext cx="11321206" cy="1723581"/>
          </a:xfrm>
          <a:prstGeom prst="rect">
            <a:avLst/>
          </a:prstGeom>
        </p:spPr>
      </p:pic>
      <p:sp>
        <p:nvSpPr>
          <p:cNvPr id="29" name="Titel 9">
            <a:extLst>
              <a:ext uri="{FF2B5EF4-FFF2-40B4-BE49-F238E27FC236}">
                <a16:creationId xmlns:a16="http://schemas.microsoft.com/office/drawing/2014/main" id="{519C5762-3A55-AA82-23F0-2091D991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/>
          <a:lstStyle/>
          <a:p>
            <a:r>
              <a:rPr lang="de-DE" dirty="0"/>
              <a:t>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118460955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Master 4x3 Hochschule Heilbronn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PT_HHN_16x9_DE_02.potx" id="{2AC1B5FE-E2EF-464A-AE9A-6144DCC24832}" vid="{E68E6C6E-6C71-4C90-B8D2-D9285002C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Projektvorstellung_Apps_Sensoren_und_optimales_HCI</Template>
  <TotalTime>0</TotalTime>
  <Words>2016</Words>
  <Application>Microsoft Office PowerPoint</Application>
  <PresentationFormat>Breitbild</PresentationFormat>
  <Paragraphs>424</Paragraphs>
  <Slides>41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 New</vt:lpstr>
      <vt:lpstr>Quire Sans</vt:lpstr>
      <vt:lpstr>Wingdings</vt:lpstr>
      <vt:lpstr>PowerPoint Master 4x3 Hochschule Heilbronn</vt:lpstr>
      <vt:lpstr>APP-ENTWICKLUNG Mit Android Studio</vt:lpstr>
      <vt:lpstr>Motivation</vt:lpstr>
      <vt:lpstr>Motivation</vt:lpstr>
      <vt:lpstr>Motivation</vt:lpstr>
      <vt:lpstr>PowerPoint-Präsentation</vt:lpstr>
      <vt:lpstr>Motivation</vt:lpstr>
      <vt:lpstr>DESIGN THINKING</vt:lpstr>
      <vt:lpstr>DESIGN THINKING</vt:lpstr>
      <vt:lpstr>DESIGN THINKING</vt:lpstr>
      <vt:lpstr>Verstehen</vt:lpstr>
      <vt:lpstr>Beobachten</vt:lpstr>
      <vt:lpstr>SICHTWEISE DEFINIEREN</vt:lpstr>
      <vt:lpstr>IDEENFINDUNG</vt:lpstr>
      <vt:lpstr>PROTOTYP ENTWICKELN</vt:lpstr>
      <vt:lpstr>TESTEN</vt:lpstr>
      <vt:lpstr>VORTEILE</vt:lpstr>
      <vt:lpstr>Nachteile</vt:lpstr>
      <vt:lpstr>USER REQUIREMENTS ENGINEERING</vt:lpstr>
      <vt:lpstr>User Requirements Engineering</vt:lpstr>
      <vt:lpstr>Funktionale Anforderungen</vt:lpstr>
      <vt:lpstr>Funktionale Anforderungen</vt:lpstr>
      <vt:lpstr>Nicht-Funktionale Anforderungen</vt:lpstr>
      <vt:lpstr>PROTOTYPING</vt:lpstr>
      <vt:lpstr>PowerPoint-Präsentation</vt:lpstr>
      <vt:lpstr>WIREFRAMES</vt:lpstr>
      <vt:lpstr>PowerPoint-Präsentation</vt:lpstr>
      <vt:lpstr>MOCKUPS</vt:lpstr>
      <vt:lpstr>PROJEKTMANAGEMENT</vt:lpstr>
      <vt:lpstr>PROJEKTMANAGEMENT</vt:lpstr>
      <vt:lpstr>PROJEKTMANAGEMENT</vt:lpstr>
      <vt:lpstr>PROJEKTMANAGEMENT</vt:lpstr>
      <vt:lpstr>PROJEKTMANAGEMENT</vt:lpstr>
      <vt:lpstr>PROJEKTMANAGEMENT</vt:lpstr>
      <vt:lpstr>PROJEKTMANAGEMENT</vt:lpstr>
      <vt:lpstr>PROJEKTMANAGEMENT</vt:lpstr>
      <vt:lpstr>PROJEKTMANAGEMENT</vt:lpstr>
      <vt:lpstr>PROJEKTMANAGEMENT</vt:lpstr>
      <vt:lpstr>PROJEKTMANAGEMENT</vt:lpstr>
      <vt:lpstr>PROJEKTMANAGEMENT</vt:lpstr>
      <vt:lpstr>PROJEKTMANAGEMENT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Deme</dc:creator>
  <cp:lastModifiedBy>Christian Deme</cp:lastModifiedBy>
  <cp:revision>19</cp:revision>
  <dcterms:created xsi:type="dcterms:W3CDTF">2024-09-16T05:03:58Z</dcterms:created>
  <dcterms:modified xsi:type="dcterms:W3CDTF">2024-11-06T06:59:57Z</dcterms:modified>
</cp:coreProperties>
</file>